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2" r:id="rId24"/>
    <p:sldId id="283" r:id="rId25"/>
    <p:sldId id="323" r:id="rId26"/>
    <p:sldId id="324" r:id="rId27"/>
    <p:sldId id="325" r:id="rId28"/>
    <p:sldId id="327" r:id="rId29"/>
    <p:sldId id="326" r:id="rId30"/>
    <p:sldId id="285" r:id="rId31"/>
    <p:sldId id="289" r:id="rId32"/>
    <p:sldId id="328" r:id="rId33"/>
    <p:sldId id="306" r:id="rId34"/>
    <p:sldId id="329" r:id="rId35"/>
    <p:sldId id="320" r:id="rId36"/>
    <p:sldId id="321" r:id="rId37"/>
    <p:sldId id="322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123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6DD26-32A4-2A43-990A-6F7E5E73786E}" type="datetimeFigureOut">
              <a:rPr lang="en-US" smtClean="0"/>
              <a:t>12/24/2019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https:/arxiv.org/pdf/1609.09189.pdf" TargetMode="Externa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283463" y="2937936"/>
            <a:ext cx="8585961" cy="15318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14755">
              <a:lnSpc>
                <a:spcPct val="100000"/>
              </a:lnSpc>
              <a:spcBef>
                <a:spcPts val="129"/>
              </a:spcBef>
            </a:pPr>
            <a:r>
              <a:rPr lang="zh-CN" altLang="en-US" sz="5600" b="1" spc="5" dirty="0">
                <a:solidFill>
                  <a:srgbClr val="000065"/>
                </a:solidFill>
                <a:latin typeface="宋体"/>
                <a:ea typeface="宋体"/>
              </a:rPr>
              <a:t>从词语表</a:t>
            </a:r>
            <a:r>
              <a:rPr lang="zh-CN" altLang="en-US" sz="5600" b="1" dirty="0">
                <a:solidFill>
                  <a:srgbClr val="000065"/>
                </a:solidFill>
                <a:latin typeface="宋体"/>
                <a:ea typeface="宋体"/>
              </a:rPr>
              <a:t>示到句子表示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10"/>
              </a:lnSpc>
            </a:pP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29"/>
          <p:cNvSpPr txBox="1"/>
          <p:nvPr/>
        </p:nvSpPr>
        <p:spPr>
          <a:xfrm>
            <a:off x="2499360" y="326551"/>
            <a:ext cx="437311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研究任务</a:t>
            </a:r>
            <a:r>
              <a:rPr lang="en-US" altLang="zh-CN" sz="4000" b="1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句法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32"/>
          <p:cNvSpPr txBox="1"/>
          <p:nvPr/>
        </p:nvSpPr>
        <p:spPr>
          <a:xfrm>
            <a:off x="2298192" y="326551"/>
            <a:ext cx="4459986" cy="4860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201167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研究任务</a:t>
            </a:r>
            <a:r>
              <a:rPr lang="en-US" altLang="zh-CN" sz="4000" b="1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语义分析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625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（北京，中国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，首都）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765551" y="5679277"/>
            <a:ext cx="3453638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实体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实体</a:t>
            </a:r>
            <a:r>
              <a:rPr lang="zh-CN" altLang="en-US" sz="3200" spc="290" dirty="0">
                <a:solidFill>
                  <a:srgbClr val="000000"/>
                </a:solidFill>
                <a:latin typeface="宋体"/>
                <a:cs typeface="宋体"/>
              </a:rPr>
              <a:t> 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关系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409178" y="6403801"/>
            <a:ext cx="311811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60" dirty="0">
                <a:solidFill>
                  <a:srgbClr val="7D7D7D"/>
                </a:solidFill>
                <a:latin typeface="Arial"/>
                <a:ea typeface="Arial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39"/>
          <p:cNvSpPr txBox="1"/>
          <p:nvPr/>
        </p:nvSpPr>
        <p:spPr>
          <a:xfrm>
            <a:off x="3093973" y="329410"/>
            <a:ext cx="318414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自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然语言处理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27480" y="760267"/>
            <a:ext cx="1637791" cy="58568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24000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输入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文本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词法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句法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  <a:r>
              <a:rPr lang="zh-CN" altLang="en-US" sz="3200" spc="-15" dirty="0">
                <a:solidFill>
                  <a:srgbClr val="000000"/>
                </a:solidFill>
                <a:latin typeface="宋体"/>
                <a:ea typeface="宋体"/>
              </a:rPr>
              <a:t>语义分析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篇章分析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029251" y="808535"/>
            <a:ext cx="1783588" cy="55941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15036" indent="-415036" hangingPunct="0">
              <a:lnSpc>
                <a:spcPct val="23750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处理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对象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词语</a:t>
            </a:r>
            <a:br>
              <a:rPr dirty="0"/>
            </a:b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短语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205"/>
              </a:lnSpc>
            </a:pPr>
            <a:endParaRPr lang="en-US" dirty="0"/>
          </a:p>
          <a:p>
            <a:pPr marL="0" indent="368808">
              <a:lnSpc>
                <a:spcPct val="100000"/>
              </a:lnSpc>
            </a:pP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句子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95"/>
              </a:lnSpc>
            </a:pPr>
            <a:endParaRPr lang="en-US" dirty="0"/>
          </a:p>
          <a:p>
            <a:pPr marL="0" indent="33273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段落</a:t>
            </a:r>
            <a:r>
              <a:rPr lang="en-US" altLang="zh-CN" sz="3200" dirty="0">
                <a:solidFill>
                  <a:srgbClr val="000000"/>
                </a:solidFill>
                <a:latin typeface="Times New Roman"/>
                <a:ea typeface="Times New Roman"/>
              </a:rPr>
              <a:t>/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篇章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396223" y="6403801"/>
            <a:ext cx="2104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44"/>
          <p:cNvSpPr txBox="1"/>
          <p:nvPr/>
        </p:nvSpPr>
        <p:spPr>
          <a:xfrm>
            <a:off x="1735073" y="326551"/>
            <a:ext cx="5902452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最基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础问题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427480" y="988405"/>
            <a:ext cx="1637791" cy="3221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22000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输入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文本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词法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  <a:r>
              <a:rPr lang="zh-CN" altLang="en-US" sz="3200" spc="-25" dirty="0">
                <a:solidFill>
                  <a:srgbClr val="000000"/>
                </a:solidFill>
                <a:latin typeface="宋体"/>
                <a:ea typeface="宋体"/>
              </a:rPr>
              <a:t>句法</a:t>
            </a:r>
            <a:r>
              <a:rPr lang="zh-CN" altLang="en-US" sz="3200" spc="-15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5108447" y="968593"/>
            <a:ext cx="1637284" cy="32411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15036" indent="-415036" hangingPunct="0">
              <a:lnSpc>
                <a:spcPct val="22125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处理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对象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词语</a:t>
            </a:r>
            <a:br/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短语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7255764" y="4207093"/>
            <a:ext cx="2162301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b="1" spc="-254" dirty="0">
                <a:solidFill>
                  <a:srgbClr val="BF0000"/>
                </a:solidFill>
                <a:latin typeface="宋体"/>
                <a:ea typeface="宋体"/>
              </a:rPr>
              <a:t>如何表示？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427480" y="4850983"/>
            <a:ext cx="1637283" cy="1707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语义分析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60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篇章分析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5141721" y="4850983"/>
            <a:ext cx="1750314" cy="1711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35534">
              <a:lnSpc>
                <a:spcPct val="100000"/>
              </a:lnSpc>
            </a:pP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句子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95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段落</a:t>
            </a:r>
            <a:r>
              <a:rPr lang="en-US" altLang="zh-CN" sz="3200" dirty="0">
                <a:solidFill>
                  <a:srgbClr val="000000"/>
                </a:solidFill>
                <a:latin typeface="Times New Roman"/>
                <a:ea typeface="Times New Roman"/>
              </a:rPr>
              <a:t>/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篇章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8396223" y="6403801"/>
            <a:ext cx="2104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52"/>
          <p:cNvSpPr txBox="1"/>
          <p:nvPr/>
        </p:nvSpPr>
        <p:spPr>
          <a:xfrm>
            <a:off x="1946910" y="329410"/>
            <a:ext cx="5223257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传统离散符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号表示方法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530859" y="1292773"/>
            <a:ext cx="269190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200" spc="-1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988060" y="1287617"/>
            <a:ext cx="6603237" cy="1297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典型方法：离散符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号（字符串）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539"/>
              </a:lnSpc>
            </a:pPr>
            <a:endParaRPr lang="en-US" dirty="0"/>
          </a:p>
          <a:p>
            <a:pPr marL="0" indent="84073">
              <a:lnSpc>
                <a:spcPct val="100000"/>
              </a:lnSpc>
            </a:pPr>
            <a:r>
              <a:rPr lang="zh-CN" altLang="en-US" sz="3200" spc="-354" dirty="0">
                <a:solidFill>
                  <a:srgbClr val="000000"/>
                </a:solidFill>
                <a:latin typeface="宋体"/>
                <a:ea typeface="宋体"/>
              </a:rPr>
              <a:t>该</a:t>
            </a:r>
            <a:r>
              <a:rPr lang="zh-CN" altLang="en-US" sz="3200" spc="-17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spc="-359" dirty="0">
                <a:solidFill>
                  <a:srgbClr val="000000"/>
                </a:solidFill>
                <a:latin typeface="宋体"/>
                <a:ea typeface="宋体"/>
              </a:rPr>
              <a:t>课程</a:t>
            </a:r>
            <a:r>
              <a:rPr lang="zh-CN" altLang="en-US" sz="3200" spc="-179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spc="-354" dirty="0">
                <a:solidFill>
                  <a:srgbClr val="000000"/>
                </a:solidFill>
                <a:latin typeface="宋体"/>
                <a:ea typeface="宋体"/>
              </a:rPr>
              <a:t>很</a:t>
            </a:r>
            <a:r>
              <a:rPr lang="zh-CN" altLang="en-US" sz="3200" spc="-17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b="1" spc="-359" dirty="0">
                <a:solidFill>
                  <a:srgbClr val="6E2E9E"/>
                </a:solidFill>
                <a:latin typeface="宋体"/>
                <a:ea typeface="宋体"/>
              </a:rPr>
              <a:t>枯燥</a:t>
            </a:r>
            <a:r>
              <a:rPr lang="zh-CN" altLang="en-US" sz="3200" b="1" spc="-179" dirty="0">
                <a:solidFill>
                  <a:srgbClr val="6E2E9E"/>
                </a:solidFill>
                <a:latin typeface="宋体"/>
                <a:cs typeface="宋体"/>
              </a:rPr>
              <a:t> </a:t>
            </a:r>
            <a:r>
              <a:rPr lang="zh-CN" altLang="en-US" sz="3200" spc="-354" dirty="0">
                <a:solidFill>
                  <a:srgbClr val="000000"/>
                </a:solidFill>
                <a:latin typeface="宋体"/>
                <a:ea typeface="宋体"/>
              </a:rPr>
              <a:t>，</a:t>
            </a:r>
            <a:r>
              <a:rPr lang="zh-CN" altLang="en-US" sz="3200" spc="-179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spc="-354" dirty="0">
                <a:solidFill>
                  <a:srgbClr val="000000"/>
                </a:solidFill>
                <a:latin typeface="宋体"/>
                <a:ea typeface="宋体"/>
              </a:rPr>
              <a:t>大家</a:t>
            </a:r>
            <a:r>
              <a:rPr lang="zh-CN" altLang="en-US" sz="3200" spc="-17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spc="-359" dirty="0">
                <a:solidFill>
                  <a:srgbClr val="000000"/>
                </a:solidFill>
                <a:latin typeface="宋体"/>
                <a:ea typeface="宋体"/>
              </a:rPr>
              <a:t>觉得</a:t>
            </a:r>
            <a:r>
              <a:rPr lang="zh-CN" altLang="en-US" sz="3200" spc="-179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spc="-354" dirty="0">
                <a:solidFill>
                  <a:srgbClr val="000000"/>
                </a:solidFill>
                <a:latin typeface="宋体"/>
                <a:ea typeface="宋体"/>
              </a:rPr>
              <a:t>很</a:t>
            </a:r>
            <a:r>
              <a:rPr lang="zh-CN" altLang="en-US" sz="3200" spc="-18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b="1" spc="-359" dirty="0">
                <a:solidFill>
                  <a:srgbClr val="6E2E9E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682992" y="2097877"/>
            <a:ext cx="418845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spc="-15" dirty="0">
                <a:solidFill>
                  <a:srgbClr val="000000"/>
                </a:solidFill>
                <a:latin typeface="宋体"/>
                <a:ea typeface="宋体"/>
              </a:rPr>
              <a:t>。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23366" y="2871313"/>
            <a:ext cx="6957821" cy="9971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203453" hangingPunct="0">
              <a:lnSpc>
                <a:spcPct val="102083"/>
              </a:lnSpc>
            </a:pPr>
            <a:r>
              <a:rPr lang="en-US" altLang="zh-CN" sz="3200" spc="-139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0</a:t>
            </a:r>
            <a:r>
              <a:rPr lang="en-US" altLang="zh-CN" sz="3200" spc="-109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9" dirty="0">
                <a:solidFill>
                  <a:srgbClr val="000000"/>
                </a:solidFill>
                <a:latin typeface="宋体"/>
                <a:ea typeface="宋体"/>
              </a:rPr>
              <a:t>该</a:t>
            </a:r>
            <a:r>
              <a:rPr lang="zh-CN" altLang="en-US" sz="3200" spc="-9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5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4" dirty="0">
                <a:solidFill>
                  <a:srgbClr val="000000"/>
                </a:solidFill>
                <a:latin typeface="Times New Roman"/>
                <a:ea typeface="Times New Roman"/>
              </a:rPr>
              <a:t>1</a:t>
            </a:r>
            <a:r>
              <a:rPr lang="en-US" altLang="zh-CN" sz="3200" spc="-109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9" dirty="0">
                <a:solidFill>
                  <a:srgbClr val="000000"/>
                </a:solidFill>
                <a:latin typeface="宋体"/>
                <a:ea typeface="宋体"/>
              </a:rPr>
              <a:t>课程</a:t>
            </a:r>
            <a:r>
              <a:rPr lang="zh-CN" altLang="en-US" sz="3200" spc="-9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9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2</a:t>
            </a:r>
            <a:r>
              <a:rPr lang="en-US" altLang="zh-CN" sz="3200" spc="-109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9" dirty="0">
                <a:solidFill>
                  <a:srgbClr val="000000"/>
                </a:solidFill>
                <a:latin typeface="宋体"/>
                <a:ea typeface="宋体"/>
              </a:rPr>
              <a:t>很</a:t>
            </a:r>
            <a:r>
              <a:rPr lang="zh-CN" altLang="en-US" sz="3200" spc="-9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5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4" dirty="0">
                <a:solidFill>
                  <a:srgbClr val="000000"/>
                </a:solidFill>
                <a:latin typeface="Times New Roman"/>
                <a:ea typeface="Times New Roman"/>
              </a:rPr>
              <a:t>3</a:t>
            </a:r>
            <a:r>
              <a:rPr lang="en-US" altLang="zh-CN" sz="3200" spc="-109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9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  <a:r>
              <a:rPr lang="zh-CN" altLang="en-US" sz="3200" spc="-1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9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4</a:t>
            </a:r>
            <a:r>
              <a:rPr lang="en-US" altLang="zh-CN" sz="3200" spc="-109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9" dirty="0">
                <a:solidFill>
                  <a:srgbClr val="000000"/>
                </a:solidFill>
                <a:latin typeface="宋体"/>
                <a:ea typeface="宋体"/>
              </a:rPr>
              <a:t>，</a:t>
            </a:r>
            <a:r>
              <a:rPr lang="en-US" altLang="zh-CN" sz="3200" spc="-134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5</a:t>
            </a:r>
            <a:r>
              <a:rPr lang="en-US" altLang="zh-CN" sz="3200" spc="-104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4" dirty="0">
                <a:solidFill>
                  <a:srgbClr val="000000"/>
                </a:solidFill>
                <a:latin typeface="宋体"/>
                <a:ea typeface="宋体"/>
              </a:rPr>
              <a:t>大家</a:t>
            </a:r>
            <a:r>
              <a:rPr lang="zh-CN" altLang="en-US" sz="3200" spc="-89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29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6</a:t>
            </a:r>
            <a:r>
              <a:rPr lang="en-US" altLang="zh-CN" sz="3200" spc="-104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4" dirty="0">
                <a:solidFill>
                  <a:srgbClr val="000000"/>
                </a:solidFill>
                <a:latin typeface="宋体"/>
                <a:ea typeface="宋体"/>
              </a:rPr>
              <a:t>觉得</a:t>
            </a:r>
            <a:r>
              <a:rPr lang="zh-CN" altLang="en-US" sz="3200" spc="-89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4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7</a:t>
            </a:r>
            <a:r>
              <a:rPr lang="en-US" altLang="zh-CN" sz="3200" spc="-104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4" dirty="0">
                <a:solidFill>
                  <a:srgbClr val="000000"/>
                </a:solidFill>
                <a:latin typeface="宋体"/>
                <a:ea typeface="宋体"/>
              </a:rPr>
              <a:t>很</a:t>
            </a:r>
            <a:r>
              <a:rPr lang="zh-CN" altLang="en-US" sz="3200" spc="-9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29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5" dirty="0">
                <a:solidFill>
                  <a:srgbClr val="000000"/>
                </a:solidFill>
                <a:latin typeface="Times New Roman"/>
                <a:ea typeface="Times New Roman"/>
              </a:rPr>
              <a:t>8</a:t>
            </a:r>
            <a:r>
              <a:rPr lang="en-US" altLang="zh-CN" sz="3200" spc="-100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5" dirty="0">
                <a:solidFill>
                  <a:srgbClr val="000000"/>
                </a:solidFill>
                <a:latin typeface="宋体"/>
                <a:ea typeface="宋体"/>
              </a:rPr>
              <a:t>无聊</a:t>
            </a:r>
            <a:r>
              <a:rPr lang="zh-CN" altLang="en-US" sz="3200" spc="-9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3200" spc="-134" dirty="0">
                <a:solidFill>
                  <a:srgbClr val="000000"/>
                </a:solidFill>
                <a:latin typeface="Times New Roman"/>
                <a:ea typeface="Times New Roman"/>
              </a:rPr>
              <a:t>w</a:t>
            </a:r>
            <a:r>
              <a:rPr lang="en-US" altLang="zh-CN" sz="2150" spc="-60" dirty="0">
                <a:solidFill>
                  <a:srgbClr val="000000"/>
                </a:solidFill>
                <a:latin typeface="Times New Roman"/>
                <a:ea typeface="Times New Roman"/>
              </a:rPr>
              <a:t>9</a:t>
            </a:r>
            <a:r>
              <a:rPr lang="en-US" altLang="zh-CN" sz="3200" spc="-104" dirty="0">
                <a:solidFill>
                  <a:srgbClr val="000000"/>
                </a:solidFill>
                <a:latin typeface="Times New Roman"/>
                <a:ea typeface="Times New Roman"/>
              </a:rPr>
              <a:t>=</a:t>
            </a:r>
            <a:r>
              <a:rPr lang="zh-CN" altLang="en-US" sz="3200" spc="-184" dirty="0">
                <a:solidFill>
                  <a:srgbClr val="000000"/>
                </a:solidFill>
                <a:latin typeface="宋体"/>
                <a:ea typeface="宋体"/>
              </a:rPr>
              <a:t>。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43051" y="4188354"/>
            <a:ext cx="5887973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200" spc="1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10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zh-CN" altLang="en-US" sz="3200" spc="44" dirty="0">
                <a:solidFill>
                  <a:srgbClr val="000000"/>
                </a:solidFill>
                <a:latin typeface="宋体"/>
                <a:ea typeface="宋体"/>
              </a:rPr>
              <a:t>等价表示方法：</a:t>
            </a:r>
            <a:r>
              <a:rPr lang="en-US" altLang="zh-CN" sz="3200" spc="30" dirty="0">
                <a:solidFill>
                  <a:srgbClr val="000000"/>
                </a:solidFill>
                <a:latin typeface="Times New Roman"/>
                <a:ea typeface="Times New Roman"/>
              </a:rPr>
              <a:t>one</a:t>
            </a:r>
            <a:r>
              <a:rPr lang="en-US" altLang="zh-CN" sz="3200" spc="20" dirty="0">
                <a:solidFill>
                  <a:srgbClr val="000000"/>
                </a:solidFill>
                <a:latin typeface="Times New Roman"/>
                <a:ea typeface="Times New Roman"/>
              </a:rPr>
              <a:t>-hot</a:t>
            </a:r>
            <a:r>
              <a:rPr lang="zh-CN" altLang="en-US" sz="3200" spc="50" dirty="0">
                <a:solidFill>
                  <a:srgbClr val="000000"/>
                </a:solidFill>
                <a:latin typeface="宋体"/>
                <a:ea typeface="宋体"/>
              </a:rPr>
              <a:t>表示法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432805" y="4676033"/>
            <a:ext cx="1980184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242822" algn="l"/>
              </a:tabLst>
            </a:pPr>
            <a:r>
              <a:rPr lang="zh-CN" altLang="en-US" sz="2400" b="1" spc="-10" dirty="0">
                <a:solidFill>
                  <a:srgbClr val="6E2E9E"/>
                </a:solidFill>
                <a:latin typeface="宋体"/>
                <a:ea typeface="宋体"/>
              </a:rPr>
              <a:t>枯燥	</a:t>
            </a:r>
            <a:r>
              <a:rPr lang="zh-CN" altLang="en-US" sz="2400" b="1" spc="-30" dirty="0">
                <a:solidFill>
                  <a:srgbClr val="6E2E9E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930910" y="5798582"/>
            <a:ext cx="75881" cy="2438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832864" y="5116004"/>
            <a:ext cx="1231900" cy="10515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95833"/>
              </a:lnSpc>
            </a:pPr>
            <a:r>
              <a:rPr lang="zh-CN" altLang="en-US" sz="2400" spc="-15" dirty="0">
                <a:solidFill>
                  <a:srgbClr val="000000"/>
                </a:solidFill>
                <a:latin typeface="宋体"/>
                <a:ea typeface="宋体"/>
              </a:rPr>
              <a:t>所有词按</a:t>
            </a:r>
            <a:r>
              <a:rPr lang="zh-CN" altLang="en-US" sz="2400" spc="-20" dirty="0">
                <a:solidFill>
                  <a:srgbClr val="000000"/>
                </a:solidFill>
                <a:latin typeface="宋体"/>
                <a:ea typeface="宋体"/>
              </a:rPr>
              <a:t>照出</a:t>
            </a:r>
            <a:r>
              <a:rPr lang="zh-CN" altLang="en-US" sz="2400" spc="-10" dirty="0">
                <a:solidFill>
                  <a:srgbClr val="000000"/>
                </a:solidFill>
                <a:latin typeface="宋体"/>
                <a:ea typeface="宋体"/>
              </a:rPr>
              <a:t>现的</a:t>
            </a:r>
            <a:r>
              <a:rPr lang="zh-CN" altLang="en-US" sz="2400" spc="-25" dirty="0">
                <a:solidFill>
                  <a:srgbClr val="000000"/>
                </a:solidFill>
                <a:latin typeface="宋体"/>
                <a:ea typeface="宋体"/>
              </a:rPr>
              <a:t>顺序</a:t>
            </a:r>
            <a:r>
              <a:rPr lang="zh-CN" altLang="en-US" sz="2400" spc="-15" dirty="0">
                <a:solidFill>
                  <a:srgbClr val="000000"/>
                </a:solidFill>
                <a:latin typeface="宋体"/>
                <a:ea typeface="宋体"/>
              </a:rPr>
              <a:t>排序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3806444" y="5124894"/>
            <a:ext cx="1231900" cy="10515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95416"/>
              </a:lnSpc>
            </a:pPr>
            <a:r>
              <a:rPr lang="zh-CN" altLang="en-US" sz="2400" spc="-15" dirty="0">
                <a:solidFill>
                  <a:srgbClr val="000000"/>
                </a:solidFill>
                <a:latin typeface="宋体"/>
                <a:ea typeface="宋体"/>
              </a:rPr>
              <a:t>每个词语</a:t>
            </a:r>
            <a:r>
              <a:rPr lang="zh-CN" altLang="en-US" sz="2400" spc="-20" dirty="0">
                <a:solidFill>
                  <a:srgbClr val="000000"/>
                </a:solidFill>
                <a:latin typeface="宋体"/>
                <a:ea typeface="宋体"/>
              </a:rPr>
              <a:t>将对</a:t>
            </a:r>
            <a:r>
              <a:rPr lang="zh-CN" altLang="en-US" sz="2400" spc="-10" dirty="0">
                <a:solidFill>
                  <a:srgbClr val="000000"/>
                </a:solidFill>
                <a:latin typeface="宋体"/>
                <a:ea typeface="宋体"/>
              </a:rPr>
              <a:t>应唯</a:t>
            </a:r>
            <a:r>
              <a:rPr lang="zh-CN" altLang="en-US" sz="2400" spc="-25" dirty="0">
                <a:solidFill>
                  <a:srgbClr val="000000"/>
                </a:solidFill>
                <a:latin typeface="宋体"/>
                <a:ea typeface="宋体"/>
              </a:rPr>
              <a:t>一的</a:t>
            </a:r>
            <a:r>
              <a:rPr lang="zh-CN" altLang="en-US" sz="2400" spc="-15" dirty="0">
                <a:solidFill>
                  <a:srgbClr val="000000"/>
                </a:solidFill>
                <a:latin typeface="宋体"/>
                <a:ea typeface="宋体"/>
              </a:rPr>
              <a:t>下标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5687059" y="5103892"/>
            <a:ext cx="170102" cy="11351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>
              <a:lnSpc>
                <a:spcPts val="1745"/>
              </a:lnSpc>
            </a:pPr>
            <a:endParaRPr lang="en-US" dirty="0"/>
          </a:p>
          <a:p>
            <a:pPr marL="24384" indent="-24384" hangingPunct="0">
              <a:lnSpc>
                <a:spcPct val="91250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6929881" y="5100082"/>
            <a:ext cx="170102" cy="11389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93333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5687059" y="6238003"/>
            <a:ext cx="125354" cy="482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97916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6929881" y="6459490"/>
            <a:ext cx="125354" cy="2438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66" name="TextBox 66"/>
          <p:cNvSpPr txBox="1"/>
          <p:nvPr/>
        </p:nvSpPr>
        <p:spPr>
          <a:xfrm>
            <a:off x="8396223" y="6403801"/>
            <a:ext cx="2104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68"/>
          <p:cNvSpPr txBox="1"/>
          <p:nvPr/>
        </p:nvSpPr>
        <p:spPr>
          <a:xfrm>
            <a:off x="2372105" y="326551"/>
            <a:ext cx="4373118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词语</a:t>
            </a:r>
            <a:r>
              <a:rPr lang="en-US" altLang="zh-CN" sz="4000" b="1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离散符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号表示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595376" y="1292773"/>
            <a:ext cx="269190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200" spc="-1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</a:p>
        </p:txBody>
      </p:sp>
      <p:sp>
        <p:nvSpPr>
          <p:cNvPr id="70" name="TextBox 70"/>
          <p:cNvSpPr txBox="1"/>
          <p:nvPr/>
        </p:nvSpPr>
        <p:spPr>
          <a:xfrm>
            <a:off x="1052575" y="1287617"/>
            <a:ext cx="939291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问题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2848864" y="1686242"/>
            <a:ext cx="623061" cy="208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400" b="1" spc="-15" dirty="0">
                <a:solidFill>
                  <a:srgbClr val="6E2E9E"/>
                </a:solidFill>
                <a:latin typeface="宋体"/>
                <a:ea typeface="宋体"/>
              </a:rPr>
              <a:t>枯燥</a:t>
            </a:r>
          </a:p>
          <a:p>
            <a:pPr>
              <a:lnSpc>
                <a:spcPts val="700"/>
              </a:lnSpc>
            </a:pPr>
            <a:endParaRPr lang="en-US" dirty="0"/>
          </a:p>
          <a:p>
            <a:pPr marL="0" indent="254253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>
              <a:lnSpc>
                <a:spcPts val="1614"/>
              </a:lnSpc>
            </a:pPr>
            <a:r>
              <a:rPr lang="en-US" dirty="0"/>
              <a:t>     </a:t>
            </a:r>
            <a:r>
              <a:rPr lang="en-US" altLang="zh-CN" dirty="0"/>
              <a:t>1</a:t>
            </a:r>
            <a:endParaRPr lang="en-US" dirty="0"/>
          </a:p>
          <a:p>
            <a:pPr marL="0" indent="254253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 marL="254253" indent="24383" hangingPunct="0">
              <a:lnSpc>
                <a:spcPct val="95416"/>
              </a:lnSpc>
            </a:pP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br>
              <a:rPr dirty="0"/>
            </a:b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br>
              <a:rPr dirty="0"/>
            </a:b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br>
              <a:rPr dirty="0"/>
            </a:b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4091685" y="1701482"/>
            <a:ext cx="623061" cy="20592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400" b="1" spc="-15" dirty="0">
                <a:solidFill>
                  <a:srgbClr val="6E2E9E"/>
                </a:solidFill>
                <a:latin typeface="宋体"/>
                <a:ea typeface="宋体"/>
              </a:rPr>
              <a:t>无聊</a:t>
            </a:r>
          </a:p>
          <a:p>
            <a:pPr>
              <a:lnSpc>
                <a:spcPts val="680"/>
              </a:lnSpc>
            </a:pPr>
            <a:endParaRPr lang="en-US" dirty="0"/>
          </a:p>
          <a:p>
            <a:pPr marL="254254" hangingPunct="0">
              <a:lnSpc>
                <a:spcPct val="93333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br>
              <a:rPr dirty="0"/>
            </a:b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br>
              <a:rPr dirty="0"/>
            </a:b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 marL="0" indent="278638">
              <a:lnSpc>
                <a:spcPct val="97916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</a:p>
          <a:p>
            <a:pPr marL="0" indent="254254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>
              <a:lnSpc>
                <a:spcPts val="1394"/>
              </a:lnSpc>
            </a:pPr>
            <a:r>
              <a:rPr lang="en-US" dirty="0"/>
              <a:t>     </a:t>
            </a:r>
            <a:r>
              <a:rPr lang="en-US" altLang="zh-CN" dirty="0"/>
              <a:t>1</a:t>
            </a:r>
            <a:endParaRPr lang="en-US" dirty="0"/>
          </a:p>
          <a:p>
            <a:pPr marL="0" indent="254254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1054608" y="4093000"/>
            <a:ext cx="1980183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400" b="1" dirty="0">
                <a:solidFill>
                  <a:srgbClr val="6E2E9E"/>
                </a:solidFill>
                <a:latin typeface="宋体"/>
                <a:ea typeface="宋体"/>
              </a:rPr>
              <a:t>枯燥</a:t>
            </a:r>
            <a:r>
              <a:rPr lang="zh-CN" altLang="en-US" sz="2400" b="1" spc="315" dirty="0">
                <a:solidFill>
                  <a:srgbClr val="6E2E9E"/>
                </a:solidFill>
                <a:latin typeface="宋体"/>
                <a:cs typeface="宋体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Cambria"/>
                <a:ea typeface="Cambria"/>
              </a:rPr>
              <a:t>⨂</a:t>
            </a:r>
            <a:r>
              <a:rPr lang="en-US" altLang="zh-CN" sz="2400" spc="135" dirty="0">
                <a:solidFill>
                  <a:srgbClr val="000000"/>
                </a:solidFill>
                <a:latin typeface="Cambria"/>
                <a:cs typeface="Cambria"/>
              </a:rPr>
              <a:t>  </a:t>
            </a:r>
            <a:r>
              <a:rPr lang="zh-CN" altLang="en-US" sz="2400" b="1" dirty="0">
                <a:solidFill>
                  <a:srgbClr val="6E2E9E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1308861" y="4536964"/>
            <a:ext cx="170102" cy="16210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>
              <a:lnSpc>
                <a:spcPts val="1639"/>
              </a:lnSpc>
            </a:pPr>
            <a:endParaRPr lang="en-US" dirty="0"/>
          </a:p>
          <a:p>
            <a:pPr marL="24384" indent="-24384" hangingPunct="0">
              <a:lnSpc>
                <a:spcPct val="95416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1899666" y="5160776"/>
            <a:ext cx="230435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400" spc="375" dirty="0">
                <a:solidFill>
                  <a:srgbClr val="000000"/>
                </a:solidFill>
                <a:latin typeface="Cambria"/>
                <a:ea typeface="Cambria"/>
              </a:rPr>
              <a:t>×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2551683" y="4533281"/>
            <a:ext cx="170102" cy="16031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95416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>
              <a:lnSpc>
                <a:spcPts val="153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3236722" y="5152323"/>
            <a:ext cx="493269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400" spc="225" dirty="0">
                <a:solidFill>
                  <a:srgbClr val="000000"/>
                </a:solidFill>
                <a:latin typeface="Cambria"/>
                <a:ea typeface="Cambria"/>
              </a:rPr>
              <a:t>=</a:t>
            </a:r>
            <a:r>
              <a:rPr lang="en-US" altLang="zh-CN" sz="2400" spc="129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2400" spc="229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4682235" y="4925293"/>
            <a:ext cx="2400807" cy="7743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80010">
              <a:lnSpc>
                <a:spcPct val="100000"/>
              </a:lnSpc>
            </a:pPr>
            <a:r>
              <a:rPr lang="zh-CN" altLang="en-US" sz="2500" b="1" spc="-5" dirty="0">
                <a:solidFill>
                  <a:srgbClr val="BF0000"/>
                </a:solidFill>
                <a:latin typeface="宋体"/>
                <a:ea typeface="宋体"/>
              </a:rPr>
              <a:t>任意两个词之间</a:t>
            </a:r>
          </a:p>
          <a:p>
            <a:pPr marL="0">
              <a:lnSpc>
                <a:spcPct val="100000"/>
              </a:lnSpc>
            </a:pPr>
            <a:r>
              <a:rPr lang="zh-CN" altLang="en-US" sz="2500" b="1" spc="-5" dirty="0">
                <a:solidFill>
                  <a:srgbClr val="BF0000"/>
                </a:solidFill>
                <a:latin typeface="宋体"/>
                <a:ea typeface="宋体"/>
              </a:rPr>
              <a:t>的相似度都为</a:t>
            </a:r>
            <a:r>
              <a:rPr lang="en-US" altLang="zh-CN" sz="2500" b="1" spc="5" dirty="0">
                <a:solidFill>
                  <a:srgbClr val="BF0000"/>
                </a:solidFill>
                <a:latin typeface="Times New Roman"/>
                <a:ea typeface="Times New Roman"/>
              </a:rPr>
              <a:t>0</a:t>
            </a:r>
            <a:r>
              <a:rPr lang="zh-CN" altLang="en-US" sz="2500" b="1" spc="-5" dirty="0">
                <a:solidFill>
                  <a:srgbClr val="BF0000"/>
                </a:solidFill>
                <a:latin typeface="宋体"/>
                <a:ea typeface="宋体"/>
              </a:rPr>
              <a:t>！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16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81"/>
          <p:cNvSpPr txBox="1"/>
          <p:nvPr/>
        </p:nvSpPr>
        <p:spPr>
          <a:xfrm>
            <a:off x="2372105" y="326551"/>
            <a:ext cx="4373118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词语</a:t>
            </a:r>
            <a:r>
              <a:rPr lang="en-US" altLang="zh-CN" sz="4000" b="1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实数向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量表示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6321044" y="1803209"/>
            <a:ext cx="1980184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242822" algn="l"/>
              </a:tabLst>
            </a:pPr>
            <a:r>
              <a:rPr lang="zh-CN" altLang="en-US" sz="2400" b="1" spc="-10" dirty="0">
                <a:solidFill>
                  <a:srgbClr val="6E2E9E"/>
                </a:solidFill>
                <a:latin typeface="宋体"/>
                <a:ea typeface="宋体"/>
              </a:rPr>
              <a:t>枯燥	</a:t>
            </a:r>
            <a:r>
              <a:rPr lang="zh-CN" altLang="en-US" sz="2400" b="1" spc="-30" dirty="0">
                <a:solidFill>
                  <a:srgbClr val="6E2E9E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2833831" y="2683307"/>
            <a:ext cx="1182362" cy="19887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7326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这个</a:t>
            </a:r>
          </a:p>
          <a:p>
            <a:pPr marL="0" indent="219964">
              <a:lnSpc>
                <a:spcPct val="83333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那个</a:t>
            </a:r>
          </a:p>
          <a:p>
            <a:pPr marL="0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这些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389"/>
              </a:lnSpc>
            </a:pPr>
            <a:endParaRPr lang="en-US" dirty="0"/>
          </a:p>
          <a:p>
            <a:pPr marL="0" indent="401574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今天</a:t>
            </a:r>
          </a:p>
          <a:p>
            <a:pPr marL="0" indent="635507">
              <a:lnSpc>
                <a:spcPct val="84583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明天</a:t>
            </a:r>
          </a:p>
          <a:p>
            <a:pPr marL="0" indent="408177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昨天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5120847" y="2437272"/>
            <a:ext cx="1258054" cy="23887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6576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单调</a:t>
            </a:r>
          </a:p>
          <a:p>
            <a:pPr marL="0" indent="270255">
              <a:lnSpc>
                <a:spcPct val="85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</a:p>
          <a:p>
            <a:pPr marL="0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无聊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505"/>
              </a:lnSpc>
            </a:pPr>
            <a:endParaRPr lang="en-US" dirty="0"/>
          </a:p>
          <a:p>
            <a:pPr marL="0" indent="513334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一月</a:t>
            </a:r>
          </a:p>
          <a:p>
            <a:pPr marL="0" indent="711200">
              <a:lnSpc>
                <a:spcPct val="84583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三月</a:t>
            </a:r>
          </a:p>
          <a:p>
            <a:pPr marL="0" indent="476758">
              <a:lnSpc>
                <a:spcPct val="100000"/>
              </a:lnSpc>
            </a:pPr>
            <a:r>
              <a:rPr lang="zh-CN" altLang="en-US" sz="1800" b="1" spc="290" dirty="0">
                <a:solidFill>
                  <a:srgbClr val="000000"/>
                </a:solidFill>
                <a:latin typeface="宋体"/>
                <a:ea typeface="宋体"/>
              </a:rPr>
              <a:t>五月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6502146" y="2250202"/>
            <a:ext cx="392815" cy="11877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0.2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4</a:t>
            </a:r>
          </a:p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0.1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5</a:t>
            </a:r>
          </a:p>
          <a:p>
            <a:pPr marL="0">
              <a:lnSpc>
                <a:spcPct val="89166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0.4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2</a:t>
            </a:r>
          </a:p>
          <a:p>
            <a:pPr marL="0">
              <a:lnSpc>
                <a:spcPct val="97916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51</a:t>
            </a:r>
          </a:p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21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7756652" y="2257568"/>
            <a:ext cx="392816" cy="11826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0.2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5</a:t>
            </a:r>
          </a:p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0.1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2</a:t>
            </a:r>
          </a:p>
          <a:p>
            <a:pPr marL="0">
              <a:lnSpc>
                <a:spcPct val="87083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39</a:t>
            </a:r>
          </a:p>
          <a:p>
            <a:pPr marL="0">
              <a:lnSpc>
                <a:spcPct val="97916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46</a:t>
            </a:r>
          </a:p>
          <a:p>
            <a:pPr marL="0">
              <a:lnSpc>
                <a:spcPct val="10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0.</a:t>
            </a:r>
            <a:r>
              <a:rPr lang="en-US" altLang="zh-CN" sz="1600" spc="-5" dirty="0">
                <a:solidFill>
                  <a:srgbClr val="000000"/>
                </a:solidFill>
                <a:latin typeface="Cambria"/>
                <a:ea typeface="Cambria"/>
              </a:rPr>
              <a:t>26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2461260" y="5224624"/>
            <a:ext cx="3796187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400" b="1" spc="-5" dirty="0">
                <a:solidFill>
                  <a:srgbClr val="000000"/>
                </a:solidFill>
                <a:latin typeface="宋体"/>
                <a:ea typeface="宋体"/>
              </a:rPr>
              <a:t>低维、稠密的连</a:t>
            </a:r>
            <a:r>
              <a:rPr lang="zh-CN" altLang="en-US" sz="2400" b="1" dirty="0">
                <a:solidFill>
                  <a:srgbClr val="000000"/>
                </a:solidFill>
                <a:latin typeface="宋体"/>
                <a:ea typeface="宋体"/>
              </a:rPr>
              <a:t>续实数空间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90"/>
          <p:cNvSpPr txBox="1"/>
          <p:nvPr/>
        </p:nvSpPr>
        <p:spPr>
          <a:xfrm>
            <a:off x="3731005" y="329410"/>
            <a:ext cx="165480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词向量</a:t>
            </a:r>
          </a:p>
        </p:txBody>
      </p:sp>
      <p:sp>
        <p:nvSpPr>
          <p:cNvPr id="91" name="TextBox 91"/>
          <p:cNvSpPr txBox="1"/>
          <p:nvPr/>
        </p:nvSpPr>
        <p:spPr>
          <a:xfrm>
            <a:off x="3276346" y="1453959"/>
            <a:ext cx="4498793" cy="6026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8333"/>
              </a:lnSpc>
              <a:tabLst>
                <a:tab pos="2748279" algn="l"/>
                <a:tab pos="3435349" algn="l"/>
                <a:tab pos="4186173" algn="l"/>
              </a:tabLst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V	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ea typeface="Cambria"/>
              </a:rPr>
              <a:t>0	</a:t>
            </a:r>
            <a:r>
              <a:rPr lang="en-US" altLang="zh-CN" sz="2800" dirty="0">
                <a:solidFill>
                  <a:srgbClr val="000000"/>
                </a:solidFill>
                <a:latin typeface="Cambria"/>
                <a:ea typeface="Cambria"/>
              </a:rPr>
              <a:t>	</a:t>
            </a:r>
            <a:endParaRPr lang="en-US" altLang="zh-CN" sz="2050" spc="284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92" name="TextBox 92"/>
          <p:cNvSpPr txBox="1"/>
          <p:nvPr/>
        </p:nvSpPr>
        <p:spPr>
          <a:xfrm>
            <a:off x="943102" y="2288476"/>
            <a:ext cx="500236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spc="-5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  <a:r>
              <a:rPr lang="en-US" altLang="zh-CN" sz="2800" i="1" spc="63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i="1" spc="-5" dirty="0">
                <a:solidFill>
                  <a:srgbClr val="000000"/>
                </a:solidFill>
                <a:latin typeface="Calibri"/>
                <a:ea typeface="Calibri"/>
              </a:rPr>
              <a:t>=</a:t>
            </a:r>
          </a:p>
        </p:txBody>
      </p:sp>
      <p:sp>
        <p:nvSpPr>
          <p:cNvPr id="93" name="TextBox 93"/>
          <p:cNvSpPr txBox="1"/>
          <p:nvPr/>
        </p:nvSpPr>
        <p:spPr>
          <a:xfrm>
            <a:off x="2981705" y="2328354"/>
            <a:ext cx="258218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spc="-10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</a:p>
        </p:txBody>
      </p:sp>
      <p:sp>
        <p:nvSpPr>
          <p:cNvPr id="94" name="TextBox 94"/>
          <p:cNvSpPr txBox="1"/>
          <p:nvPr/>
        </p:nvSpPr>
        <p:spPr>
          <a:xfrm>
            <a:off x="3955034" y="2330640"/>
            <a:ext cx="258218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spc="-10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</a:p>
        </p:txBody>
      </p:sp>
      <p:sp>
        <p:nvSpPr>
          <p:cNvPr id="95" name="TextBox 95"/>
          <p:cNvSpPr txBox="1"/>
          <p:nvPr/>
        </p:nvSpPr>
        <p:spPr>
          <a:xfrm>
            <a:off x="5545835" y="2593530"/>
            <a:ext cx="231633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spc="-1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</a:p>
        </p:txBody>
      </p:sp>
      <p:sp>
        <p:nvSpPr>
          <p:cNvPr id="96" name="TextBox 96"/>
          <p:cNvSpPr txBox="1"/>
          <p:nvPr/>
        </p:nvSpPr>
        <p:spPr>
          <a:xfrm>
            <a:off x="6018449" y="2032246"/>
            <a:ext cx="170102" cy="11573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4383" indent="-24383" hangingPunct="0">
              <a:lnSpc>
                <a:spcPct val="94166"/>
              </a:lnSpc>
            </a:pP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20" dirty="0">
                <a:solidFill>
                  <a:srgbClr val="000000"/>
                </a:solidFill>
                <a:latin typeface="Cambria"/>
                <a:ea typeface="Cambria"/>
              </a:rPr>
              <a:t>⋮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5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  <a:p>
            <a:pPr marL="24383" indent="-24383" hangingPunct="0">
              <a:lnSpc>
                <a:spcPct val="94166"/>
              </a:lnSpc>
            </a:pPr>
            <a:r>
              <a:rPr lang="en-US" altLang="zh-CN" sz="1600" spc="-10" dirty="0">
                <a:solidFill>
                  <a:srgbClr val="000000"/>
                </a:solidFill>
                <a:latin typeface="Cambria"/>
                <a:ea typeface="Cambria"/>
              </a:rPr>
              <a:t>0</a:t>
            </a:r>
          </a:p>
        </p:txBody>
      </p:sp>
      <p:sp>
        <p:nvSpPr>
          <p:cNvPr id="97" name="TextBox 97"/>
          <p:cNvSpPr txBox="1"/>
          <p:nvPr/>
        </p:nvSpPr>
        <p:spPr>
          <a:xfrm>
            <a:off x="2289600" y="3125768"/>
            <a:ext cx="3974679" cy="442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3750"/>
              </a:lnSpc>
              <a:tabLst>
                <a:tab pos="3735025" algn="l"/>
              </a:tabLst>
            </a:pPr>
            <a:r>
              <a:rPr lang="zh-CN" altLang="en-US" sz="2000" b="1" spc="329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  <a:r>
              <a:rPr lang="zh-CN" altLang="en-US" sz="2000" b="1" spc="16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2800" i="1" spc="325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  <a:r>
              <a:rPr lang="en-US" altLang="zh-CN" sz="2800" i="1" spc="104" dirty="0">
                <a:solidFill>
                  <a:srgbClr val="000000"/>
                </a:solidFill>
                <a:latin typeface="Calibri"/>
                <a:cs typeface="Calibri"/>
              </a:rPr>
              <a:t>  </a:t>
            </a:r>
            <a:r>
              <a:rPr lang="zh-CN" altLang="en-US" sz="2000" b="1" spc="329" dirty="0">
                <a:solidFill>
                  <a:srgbClr val="000000"/>
                </a:solidFill>
                <a:latin typeface="宋体"/>
                <a:ea typeface="宋体"/>
              </a:rPr>
              <a:t>单调</a:t>
            </a:r>
            <a:r>
              <a:rPr lang="zh-CN" altLang="en-US" sz="2000" b="1" spc="16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2000" b="1" spc="334" dirty="0">
                <a:solidFill>
                  <a:srgbClr val="000000"/>
                </a:solidFill>
                <a:latin typeface="宋体"/>
                <a:ea typeface="宋体"/>
              </a:rPr>
              <a:t>无聊	</a:t>
            </a:r>
            <a:endParaRPr lang="en-US" altLang="zh-CN" sz="1600" spc="-40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98" name="TextBox 98"/>
          <p:cNvSpPr txBox="1"/>
          <p:nvPr/>
        </p:nvSpPr>
        <p:spPr>
          <a:xfrm>
            <a:off x="754633" y="4295957"/>
            <a:ext cx="7884921" cy="8746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000" spc="2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000" spc="2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000" spc="75" dirty="0">
                <a:solidFill>
                  <a:srgbClr val="000000"/>
                </a:solidFill>
                <a:latin typeface="宋体"/>
                <a:ea typeface="宋体"/>
              </a:rPr>
              <a:t>通常称为</a:t>
            </a:r>
            <a:r>
              <a:rPr lang="en-US" altLang="zh-CN" sz="3000" spc="34" dirty="0">
                <a:solidFill>
                  <a:srgbClr val="000000"/>
                </a:solidFill>
                <a:latin typeface="Calibri"/>
                <a:ea typeface="Calibri"/>
              </a:rPr>
              <a:t>look</a:t>
            </a:r>
            <a:r>
              <a:rPr lang="en-US" altLang="zh-CN" sz="3000" spc="25" dirty="0">
                <a:solidFill>
                  <a:srgbClr val="000000"/>
                </a:solidFill>
                <a:latin typeface="Calibri"/>
                <a:ea typeface="Calibri"/>
              </a:rPr>
              <a:t>-</a:t>
            </a:r>
            <a:r>
              <a:rPr lang="en-US" altLang="zh-CN" sz="3000" spc="40" dirty="0">
                <a:solidFill>
                  <a:srgbClr val="000000"/>
                </a:solidFill>
                <a:latin typeface="Calibri"/>
                <a:ea typeface="Calibri"/>
              </a:rPr>
              <a:t>up</a:t>
            </a:r>
            <a:r>
              <a:rPr lang="en-US" altLang="zh-CN" sz="3000" spc="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3000" spc="30" dirty="0">
                <a:solidFill>
                  <a:srgbClr val="000000"/>
                </a:solidFill>
                <a:latin typeface="Calibri"/>
                <a:ea typeface="Calibri"/>
              </a:rPr>
              <a:t>table</a:t>
            </a:r>
          </a:p>
          <a:p>
            <a:pPr marL="0" indent="457454">
              <a:lnSpc>
                <a:spcPct val="100000"/>
              </a:lnSpc>
              <a:spcBef>
                <a:spcPts val="164"/>
              </a:spcBef>
            </a:pPr>
            <a:r>
              <a:rPr lang="en-US" altLang="zh-CN" sz="2600" dirty="0">
                <a:solidFill>
                  <a:srgbClr val="000000"/>
                </a:solidFill>
                <a:latin typeface="Arial"/>
                <a:ea typeface="Arial"/>
              </a:rPr>
              <a:t>–</a:t>
            </a:r>
            <a:r>
              <a:rPr lang="en-US" altLang="zh-CN" sz="2600" spc="-179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我们可以对</a:t>
            </a:r>
            <a:r>
              <a:rPr lang="en-US" altLang="zh-CN" sz="2600" i="1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右乘一个词的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one-hot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表示</a:t>
            </a:r>
            <a:r>
              <a:rPr lang="zh-CN" altLang="en-US" sz="2600" spc="-32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2600" i="1" dirty="0">
                <a:solidFill>
                  <a:srgbClr val="000000"/>
                </a:solidFill>
                <a:latin typeface="Calibri"/>
                <a:ea typeface="Calibri"/>
              </a:rPr>
              <a:t>e</a:t>
            </a:r>
            <a:r>
              <a:rPr lang="en-US" altLang="zh-CN" sz="2600" i="1" spc="-154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得到该词</a:t>
            </a:r>
          </a:p>
        </p:txBody>
      </p:sp>
      <p:sp>
        <p:nvSpPr>
          <p:cNvPr id="99" name="TextBox 99"/>
          <p:cNvSpPr txBox="1"/>
          <p:nvPr/>
        </p:nvSpPr>
        <p:spPr>
          <a:xfrm>
            <a:off x="1497837" y="5170594"/>
            <a:ext cx="589573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600" spc="55" dirty="0">
                <a:solidFill>
                  <a:srgbClr val="000000"/>
                </a:solidFill>
                <a:latin typeface="宋体"/>
                <a:ea typeface="宋体"/>
              </a:rPr>
              <a:t>的低维、稠密的实数向量表达</a:t>
            </a:r>
            <a:r>
              <a:rPr lang="zh-CN" altLang="en-US" sz="2600" spc="2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2600" spc="64" dirty="0">
                <a:solidFill>
                  <a:srgbClr val="000000"/>
                </a:solidFill>
                <a:latin typeface="宋体"/>
                <a:ea typeface="宋体"/>
              </a:rPr>
              <a:t>：</a:t>
            </a:r>
            <a:endParaRPr lang="en-US" altLang="zh-CN" sz="2600" spc="64" dirty="0">
              <a:solidFill>
                <a:srgbClr val="000000"/>
              </a:solidFill>
              <a:latin typeface="宋体"/>
              <a:ea typeface="宋体"/>
            </a:endParaRPr>
          </a:p>
          <a:p>
            <a:r>
              <a:rPr lang="en-US" altLang="zh-CN" sz="2600" spc="64" dirty="0">
                <a:solidFill>
                  <a:srgbClr val="000000"/>
                </a:solidFill>
                <a:latin typeface="宋体"/>
                <a:ea typeface="宋体"/>
              </a:rPr>
              <a:t>L * e = x </a:t>
            </a:r>
            <a:r>
              <a:rPr lang="en-US" altLang="zh-CN" sz="2800" dirty="0">
                <a:solidFill>
                  <a:srgbClr val="000000"/>
                </a:solidFill>
                <a:latin typeface="Cambria"/>
                <a:ea typeface="Cambria"/>
              </a:rPr>
              <a:t>∈(D * V, V * 1-&gt;D*1)</a:t>
            </a:r>
            <a:endParaRPr lang="en-US" altLang="zh-CN" sz="2800" spc="34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100" name="TextBox 100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02"/>
          <p:cNvSpPr txBox="1"/>
          <p:nvPr/>
        </p:nvSpPr>
        <p:spPr>
          <a:xfrm>
            <a:off x="3731005" y="329410"/>
            <a:ext cx="165480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词向量</a:t>
            </a:r>
          </a:p>
        </p:txBody>
      </p:sp>
      <p:sp>
        <p:nvSpPr>
          <p:cNvPr id="103" name="TextBox 103"/>
          <p:cNvSpPr txBox="1"/>
          <p:nvPr/>
        </p:nvSpPr>
        <p:spPr>
          <a:xfrm>
            <a:off x="3276346" y="1453959"/>
            <a:ext cx="4498793" cy="6026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8333"/>
              </a:lnSpc>
              <a:tabLst>
                <a:tab pos="3435349" algn="l"/>
                <a:tab pos="4186173" algn="l"/>
              </a:tabLst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V	</a:t>
            </a:r>
            <a:r>
              <a:rPr lang="en-US" altLang="zh-CN" sz="2800" dirty="0">
                <a:solidFill>
                  <a:srgbClr val="000000"/>
                </a:solidFill>
                <a:latin typeface="Cambria"/>
                <a:ea typeface="Cambria"/>
              </a:rPr>
              <a:t>	</a:t>
            </a:r>
            <a:endParaRPr lang="en-US" altLang="zh-CN" sz="2050" spc="284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104" name="TextBox 104"/>
          <p:cNvSpPr txBox="1"/>
          <p:nvPr/>
        </p:nvSpPr>
        <p:spPr>
          <a:xfrm>
            <a:off x="943102" y="2323909"/>
            <a:ext cx="4948667" cy="6596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4583"/>
              </a:lnSpc>
              <a:tabLst>
                <a:tab pos="2038603" algn="l"/>
                <a:tab pos="3011932" algn="l"/>
                <a:tab pos="4602733" algn="l"/>
              </a:tabLst>
            </a:pPr>
            <a:r>
              <a:rPr lang="en-US" altLang="zh-CN" sz="2800" i="1" spc="229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  <a:r>
              <a:rPr lang="en-US" altLang="zh-CN" sz="2800" i="1" spc="1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i="1" spc="275" dirty="0">
                <a:solidFill>
                  <a:srgbClr val="000000"/>
                </a:solidFill>
                <a:latin typeface="Calibri"/>
                <a:ea typeface="Calibri"/>
              </a:rPr>
              <a:t>=	</a:t>
            </a: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…	…	</a:t>
            </a:r>
            <a:r>
              <a:rPr lang="en-US" altLang="zh-CN" sz="2800" i="1" spc="-4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</a:p>
        </p:txBody>
      </p:sp>
      <p:sp>
        <p:nvSpPr>
          <p:cNvPr id="105" name="TextBox 105"/>
          <p:cNvSpPr txBox="1"/>
          <p:nvPr/>
        </p:nvSpPr>
        <p:spPr>
          <a:xfrm>
            <a:off x="2289600" y="3178428"/>
            <a:ext cx="2681215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000" b="1" spc="329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  <a:r>
              <a:rPr lang="zh-CN" altLang="en-US" sz="2000" b="1" spc="164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2800" i="1" spc="320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  <a:r>
              <a:rPr lang="en-US" altLang="zh-CN" sz="2800" i="1" spc="104" dirty="0">
                <a:solidFill>
                  <a:srgbClr val="000000"/>
                </a:solidFill>
                <a:latin typeface="Calibri"/>
                <a:cs typeface="Calibri"/>
              </a:rPr>
              <a:t>  </a:t>
            </a:r>
            <a:r>
              <a:rPr lang="zh-CN" altLang="en-US" sz="2000" b="1" spc="329" dirty="0">
                <a:solidFill>
                  <a:srgbClr val="000000"/>
                </a:solidFill>
                <a:latin typeface="宋体"/>
                <a:ea typeface="宋体"/>
              </a:rPr>
              <a:t>单调</a:t>
            </a:r>
            <a:r>
              <a:rPr lang="zh-CN" altLang="en-US" sz="2000" b="1" spc="17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2000" b="1" spc="329" dirty="0">
                <a:solidFill>
                  <a:srgbClr val="000000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106" name="TextBox 106"/>
          <p:cNvSpPr txBox="1"/>
          <p:nvPr/>
        </p:nvSpPr>
        <p:spPr>
          <a:xfrm>
            <a:off x="754633" y="4145418"/>
            <a:ext cx="7888782" cy="24717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30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000" spc="81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000" dirty="0">
                <a:solidFill>
                  <a:srgbClr val="000000"/>
                </a:solidFill>
                <a:latin typeface="宋体"/>
                <a:ea typeface="宋体"/>
              </a:rPr>
              <a:t>词表规模</a:t>
            </a:r>
            <a:r>
              <a:rPr lang="en-US" altLang="zh-CN" sz="3000" dirty="0">
                <a:solidFill>
                  <a:srgbClr val="000000"/>
                </a:solidFill>
                <a:latin typeface="Calibri"/>
                <a:ea typeface="Calibri"/>
              </a:rPr>
              <a:t>V</a:t>
            </a:r>
            <a:r>
              <a:rPr lang="zh-CN" altLang="en-US" sz="3000" dirty="0">
                <a:solidFill>
                  <a:srgbClr val="000000"/>
                </a:solidFill>
                <a:latin typeface="宋体"/>
                <a:ea typeface="宋体"/>
              </a:rPr>
              <a:t>和词向量维度</a:t>
            </a:r>
            <a:r>
              <a:rPr lang="en-US" altLang="zh-CN" sz="300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  <a:r>
              <a:rPr lang="zh-CN" altLang="en-US" sz="3000" dirty="0">
                <a:solidFill>
                  <a:srgbClr val="000000"/>
                </a:solidFill>
                <a:latin typeface="宋体"/>
                <a:ea typeface="宋体"/>
              </a:rPr>
              <a:t>如何确定</a:t>
            </a:r>
          </a:p>
          <a:p>
            <a:pPr marL="0" indent="457454">
              <a:lnSpc>
                <a:spcPct val="100000"/>
              </a:lnSpc>
              <a:spcBef>
                <a:spcPts val="164"/>
              </a:spcBef>
            </a:pPr>
            <a:r>
              <a:rPr lang="en-US" altLang="zh-CN" sz="2600" dirty="0">
                <a:solidFill>
                  <a:srgbClr val="000000"/>
                </a:solidFill>
                <a:latin typeface="Arial"/>
                <a:ea typeface="Arial"/>
              </a:rPr>
              <a:t>–</a:t>
            </a:r>
            <a:r>
              <a:rPr lang="en-US" altLang="zh-CN" sz="26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V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的确定：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1,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训练数据中所有词；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2,</a:t>
            </a:r>
            <a:r>
              <a:rPr lang="en-US" altLang="zh-CN" sz="2600" spc="5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频率高于某个</a:t>
            </a:r>
          </a:p>
          <a:p>
            <a:pPr marL="0" indent="743204">
              <a:lnSpc>
                <a:spcPct val="100000"/>
              </a:lnSpc>
            </a:pPr>
            <a:r>
              <a:rPr lang="zh-CN" altLang="en-US" sz="2600" spc="-5" dirty="0">
                <a:solidFill>
                  <a:srgbClr val="000000"/>
                </a:solidFill>
                <a:latin typeface="宋体"/>
                <a:ea typeface="宋体"/>
              </a:rPr>
              <a:t>阈值的所有词；</a:t>
            </a:r>
            <a:r>
              <a:rPr lang="en-US" altLang="zh-CN" sz="2600" spc="15" dirty="0">
                <a:solidFill>
                  <a:srgbClr val="000000"/>
                </a:solidFill>
                <a:latin typeface="Calibri"/>
                <a:ea typeface="Calibri"/>
              </a:rPr>
              <a:t>3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,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前</a:t>
            </a:r>
            <a:r>
              <a:rPr lang="en-US" altLang="zh-CN" sz="2600" spc="-5" dirty="0">
                <a:solidFill>
                  <a:srgbClr val="000000"/>
                </a:solidFill>
                <a:latin typeface="Calibri"/>
                <a:ea typeface="Calibri"/>
              </a:rPr>
              <a:t>V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个频率最高的词</a:t>
            </a:r>
          </a:p>
          <a:p>
            <a:pPr marL="0" indent="457454">
              <a:lnSpc>
                <a:spcPct val="100000"/>
              </a:lnSpc>
              <a:spcBef>
                <a:spcPts val="129"/>
              </a:spcBef>
            </a:pPr>
            <a:r>
              <a:rPr lang="en-US" altLang="zh-CN" sz="2600" dirty="0">
                <a:solidFill>
                  <a:srgbClr val="000000"/>
                </a:solidFill>
                <a:latin typeface="Arial"/>
                <a:ea typeface="Arial"/>
              </a:rPr>
              <a:t>–</a:t>
            </a:r>
            <a:r>
              <a:rPr lang="en-US" altLang="zh-CN" sz="2600" spc="3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的确定：超参数，人工设定，一般从几十到几百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519"/>
              </a:lnSpc>
            </a:pPr>
            <a:endParaRPr lang="en-US" dirty="0"/>
          </a:p>
          <a:p>
            <a:pPr marL="0" indent="764159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19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08"/>
          <p:cNvSpPr txBox="1"/>
          <p:nvPr/>
        </p:nvSpPr>
        <p:spPr>
          <a:xfrm>
            <a:off x="3731005" y="329410"/>
            <a:ext cx="165480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词向量</a:t>
            </a:r>
          </a:p>
        </p:txBody>
      </p:sp>
      <p:sp>
        <p:nvSpPr>
          <p:cNvPr id="109" name="TextBox 109"/>
          <p:cNvSpPr txBox="1"/>
          <p:nvPr/>
        </p:nvSpPr>
        <p:spPr>
          <a:xfrm>
            <a:off x="3276346" y="1453959"/>
            <a:ext cx="4498793" cy="6026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8333"/>
              </a:lnSpc>
              <a:tabLst>
                <a:tab pos="3435349" algn="l"/>
                <a:tab pos="4186173" algn="l"/>
              </a:tabLst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V	</a:t>
            </a:r>
            <a:r>
              <a:rPr lang="en-US" altLang="zh-CN" sz="2800" dirty="0">
                <a:solidFill>
                  <a:srgbClr val="000000"/>
                </a:solidFill>
                <a:latin typeface="Cambria"/>
                <a:ea typeface="Cambria"/>
              </a:rPr>
              <a:t>	</a:t>
            </a:r>
            <a:endParaRPr lang="en-US" altLang="zh-CN" sz="2050" spc="284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110" name="TextBox 110"/>
          <p:cNvSpPr txBox="1"/>
          <p:nvPr/>
        </p:nvSpPr>
        <p:spPr>
          <a:xfrm>
            <a:off x="943102" y="2323909"/>
            <a:ext cx="4948667" cy="6596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4583"/>
              </a:lnSpc>
              <a:tabLst>
                <a:tab pos="2038603" algn="l"/>
                <a:tab pos="3011932" algn="l"/>
                <a:tab pos="4602733" algn="l"/>
              </a:tabLst>
            </a:pPr>
            <a:r>
              <a:rPr lang="en-US" altLang="zh-CN" sz="2800" i="1" spc="229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  <a:r>
              <a:rPr lang="en-US" altLang="zh-CN" sz="2800" i="1" spc="1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i="1" spc="275" dirty="0">
                <a:solidFill>
                  <a:srgbClr val="000000"/>
                </a:solidFill>
                <a:latin typeface="Calibri"/>
                <a:ea typeface="Calibri"/>
              </a:rPr>
              <a:t>=	</a:t>
            </a: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…	…	</a:t>
            </a:r>
            <a:r>
              <a:rPr lang="en-US" altLang="zh-CN" sz="2800" i="1" spc="-4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</a:p>
        </p:txBody>
      </p:sp>
      <p:sp>
        <p:nvSpPr>
          <p:cNvPr id="111" name="TextBox 111"/>
          <p:cNvSpPr txBox="1"/>
          <p:nvPr/>
        </p:nvSpPr>
        <p:spPr>
          <a:xfrm>
            <a:off x="627633" y="3261355"/>
            <a:ext cx="2267494" cy="14034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1661966">
              <a:lnSpc>
                <a:spcPct val="100000"/>
              </a:lnSpc>
            </a:pPr>
            <a:r>
              <a:rPr lang="zh-CN" altLang="en-US" sz="2000" b="1" spc="320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50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0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000" spc="81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000" dirty="0">
                <a:solidFill>
                  <a:srgbClr val="000000"/>
                </a:solidFill>
                <a:latin typeface="宋体"/>
                <a:ea typeface="宋体"/>
              </a:rPr>
              <a:t>如何学习</a:t>
            </a:r>
            <a:r>
              <a:rPr lang="en-US" altLang="zh-CN" sz="3000" i="1" spc="-10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</a:p>
        </p:txBody>
      </p:sp>
      <p:sp>
        <p:nvSpPr>
          <p:cNvPr id="112" name="TextBox 112"/>
          <p:cNvSpPr txBox="1"/>
          <p:nvPr/>
        </p:nvSpPr>
        <p:spPr>
          <a:xfrm>
            <a:off x="3016504" y="3178428"/>
            <a:ext cx="372693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spc="-10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</a:p>
        </p:txBody>
      </p:sp>
      <p:sp>
        <p:nvSpPr>
          <p:cNvPr id="113" name="TextBox 113"/>
          <p:cNvSpPr txBox="1"/>
          <p:nvPr/>
        </p:nvSpPr>
        <p:spPr>
          <a:xfrm>
            <a:off x="3477559" y="3261355"/>
            <a:ext cx="605781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000" b="1" spc="320" dirty="0">
                <a:solidFill>
                  <a:srgbClr val="000000"/>
                </a:solidFill>
                <a:latin typeface="宋体"/>
                <a:ea typeface="宋体"/>
              </a:rPr>
              <a:t>单调</a:t>
            </a:r>
          </a:p>
        </p:txBody>
      </p:sp>
      <p:sp>
        <p:nvSpPr>
          <p:cNvPr id="114" name="TextBox 114"/>
          <p:cNvSpPr txBox="1"/>
          <p:nvPr/>
        </p:nvSpPr>
        <p:spPr>
          <a:xfrm>
            <a:off x="4250988" y="3261355"/>
            <a:ext cx="605527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000" b="1" spc="320" dirty="0">
                <a:solidFill>
                  <a:srgbClr val="000000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115" name="TextBox 115"/>
          <p:cNvSpPr txBox="1"/>
          <p:nvPr/>
        </p:nvSpPr>
        <p:spPr>
          <a:xfrm>
            <a:off x="1085088" y="4695831"/>
            <a:ext cx="7558581" cy="1921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600" dirty="0">
                <a:solidFill>
                  <a:srgbClr val="000000"/>
                </a:solidFill>
                <a:latin typeface="Arial"/>
                <a:ea typeface="Arial"/>
              </a:rPr>
              <a:t>–</a:t>
            </a:r>
            <a:r>
              <a:rPr lang="en-US" altLang="zh-CN" sz="2600" spc="3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通常先随机初始化，然后通过目标函数优化词的向</a:t>
            </a:r>
          </a:p>
          <a:p>
            <a:pPr marL="0" indent="285750">
              <a:lnSpc>
                <a:spcPct val="100000"/>
              </a:lnSpc>
            </a:pP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量表达（</a:t>
            </a:r>
            <a:r>
              <a:rPr lang="en-US" altLang="zh-CN" sz="2600" dirty="0">
                <a:solidFill>
                  <a:srgbClr val="000000"/>
                </a:solidFill>
                <a:latin typeface="Calibri"/>
                <a:ea typeface="Calibri"/>
              </a:rPr>
              <a:t>e.g.</a:t>
            </a:r>
            <a:r>
              <a:rPr lang="en-US" altLang="zh-CN" sz="2600" spc="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zh-CN" altLang="en-US" sz="2600" dirty="0">
                <a:solidFill>
                  <a:srgbClr val="000000"/>
                </a:solidFill>
                <a:latin typeface="宋体"/>
                <a:ea typeface="宋体"/>
              </a:rPr>
              <a:t>最大化语言模型似然度）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205"/>
              </a:lnSpc>
            </a:pPr>
            <a:endParaRPr lang="en-US" dirty="0"/>
          </a:p>
          <a:p>
            <a:pPr marL="0" indent="7311135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3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搜索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引擎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17"/>
          <p:cNvSpPr txBox="1"/>
          <p:nvPr/>
        </p:nvSpPr>
        <p:spPr>
          <a:xfrm>
            <a:off x="472440" y="329410"/>
            <a:ext cx="7475729" cy="44497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837438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自然语言处理常用的几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种网络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314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69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前馈神经网络</a:t>
            </a:r>
          </a:p>
          <a:p>
            <a:pPr>
              <a:lnSpc>
                <a:spcPts val="1544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69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循环神经网络</a:t>
            </a:r>
          </a:p>
          <a:p>
            <a:pPr>
              <a:lnSpc>
                <a:spcPts val="1325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7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（递归）自编码器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0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69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递归神经网络</a:t>
            </a:r>
          </a:p>
          <a:p>
            <a:pPr>
              <a:lnSpc>
                <a:spcPts val="1760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3200" spc="694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卷积神经网络</a:t>
            </a:r>
          </a:p>
        </p:txBody>
      </p:sp>
      <p:sp>
        <p:nvSpPr>
          <p:cNvPr id="118" name="TextBox 118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20"/>
          <p:cNvSpPr txBox="1"/>
          <p:nvPr/>
        </p:nvSpPr>
        <p:spPr>
          <a:xfrm>
            <a:off x="2966466" y="329410"/>
            <a:ext cx="3069844" cy="13493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前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馈神经网络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460"/>
              </a:lnSpc>
            </a:pPr>
            <a:endParaRPr lang="en-US" dirty="0"/>
          </a:p>
          <a:p>
            <a:pPr marL="0" indent="547116">
              <a:lnSpc>
                <a:spcPct val="100000"/>
              </a:lnSpc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f</a:t>
            </a:r>
            <a:r>
              <a:rPr lang="en-US" altLang="zh-CN" sz="1850" dirty="0">
                <a:solidFill>
                  <a:srgbClr val="000000"/>
                </a:solidFill>
                <a:latin typeface="Calibri"/>
                <a:ea typeface="Calibri"/>
              </a:rPr>
              <a:t>2</a:t>
            </a:r>
          </a:p>
        </p:txBody>
      </p:sp>
      <p:sp>
        <p:nvSpPr>
          <p:cNvPr id="121" name="TextBox 121"/>
          <p:cNvSpPr txBox="1"/>
          <p:nvPr/>
        </p:nvSpPr>
        <p:spPr>
          <a:xfrm>
            <a:off x="1822704" y="2066702"/>
            <a:ext cx="208166" cy="10921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spc="-10" dirty="0">
                <a:solidFill>
                  <a:srgbClr val="000000"/>
                </a:solidFill>
                <a:latin typeface="Calibri"/>
                <a:ea typeface="Calibri"/>
              </a:rPr>
              <a:t>x</a:t>
            </a:r>
            <a:r>
              <a:rPr lang="en-US" altLang="zh-CN" sz="1350" spc="-15" dirty="0">
                <a:solidFill>
                  <a:srgbClr val="000000"/>
                </a:solidFill>
                <a:latin typeface="Calibri"/>
                <a:ea typeface="Calibri"/>
              </a:rPr>
              <a:t>1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95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000" spc="-10" dirty="0">
                <a:solidFill>
                  <a:srgbClr val="000000"/>
                </a:solidFill>
                <a:latin typeface="Calibri"/>
                <a:ea typeface="Calibri"/>
              </a:rPr>
              <a:t>x</a:t>
            </a:r>
            <a:r>
              <a:rPr lang="en-US" altLang="zh-CN" sz="1350" spc="-15" dirty="0">
                <a:solidFill>
                  <a:srgbClr val="000000"/>
                </a:solidFill>
                <a:latin typeface="Calibri"/>
                <a:ea typeface="Calibri"/>
              </a:rPr>
              <a:t>2</a:t>
            </a:r>
          </a:p>
        </p:txBody>
      </p:sp>
      <p:sp>
        <p:nvSpPr>
          <p:cNvPr id="122" name="TextBox 122"/>
          <p:cNvSpPr txBox="1"/>
          <p:nvPr/>
        </p:nvSpPr>
        <p:spPr>
          <a:xfrm>
            <a:off x="2457450" y="1678749"/>
            <a:ext cx="563469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W</a:t>
            </a:r>
            <a:r>
              <a:rPr lang="en-US" altLang="zh-CN" sz="1850" spc="-5" dirty="0">
                <a:solidFill>
                  <a:srgbClr val="000000"/>
                </a:solidFill>
                <a:latin typeface="Calibri"/>
                <a:ea typeface="Calibri"/>
              </a:rPr>
              <a:t>1</a:t>
            </a:r>
          </a:p>
        </p:txBody>
      </p:sp>
      <p:sp>
        <p:nvSpPr>
          <p:cNvPr id="123" name="TextBox 123"/>
          <p:cNvSpPr txBox="1"/>
          <p:nvPr/>
        </p:nvSpPr>
        <p:spPr>
          <a:xfrm>
            <a:off x="4255515" y="2043493"/>
            <a:ext cx="449040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W</a:t>
            </a:r>
            <a:r>
              <a:rPr lang="en-US" altLang="zh-CN" sz="1850" spc="-5" dirty="0">
                <a:solidFill>
                  <a:srgbClr val="000000"/>
                </a:solidFill>
                <a:latin typeface="Calibri"/>
                <a:ea typeface="Calibri"/>
              </a:rPr>
              <a:t>2</a:t>
            </a:r>
          </a:p>
        </p:txBody>
      </p:sp>
      <p:sp>
        <p:nvSpPr>
          <p:cNvPr id="124" name="TextBox 124"/>
          <p:cNvSpPr txBox="1"/>
          <p:nvPr/>
        </p:nvSpPr>
        <p:spPr>
          <a:xfrm>
            <a:off x="4997958" y="1797621"/>
            <a:ext cx="241777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f</a:t>
            </a:r>
            <a:r>
              <a:rPr lang="en-US" altLang="zh-CN" sz="1850" dirty="0">
                <a:solidFill>
                  <a:srgbClr val="000000"/>
                </a:solidFill>
                <a:latin typeface="Calibri"/>
                <a:ea typeface="Calibri"/>
              </a:rPr>
              <a:t>3</a:t>
            </a:r>
          </a:p>
        </p:txBody>
      </p:sp>
      <p:sp>
        <p:nvSpPr>
          <p:cNvPr id="125" name="TextBox 125"/>
          <p:cNvSpPr txBox="1"/>
          <p:nvPr/>
        </p:nvSpPr>
        <p:spPr>
          <a:xfrm>
            <a:off x="5731002" y="2373693"/>
            <a:ext cx="449040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W</a:t>
            </a:r>
            <a:r>
              <a:rPr lang="en-US" altLang="zh-CN" sz="1850" spc="-5" dirty="0">
                <a:solidFill>
                  <a:srgbClr val="000000"/>
                </a:solidFill>
                <a:latin typeface="Calibri"/>
                <a:ea typeface="Calibri"/>
              </a:rPr>
              <a:t>3</a:t>
            </a:r>
          </a:p>
        </p:txBody>
      </p:sp>
      <p:sp>
        <p:nvSpPr>
          <p:cNvPr id="126" name="TextBox 126"/>
          <p:cNvSpPr txBox="1"/>
          <p:nvPr/>
        </p:nvSpPr>
        <p:spPr>
          <a:xfrm>
            <a:off x="6766814" y="2103120"/>
            <a:ext cx="241905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f</a:t>
            </a:r>
            <a:r>
              <a:rPr lang="en-US" altLang="zh-CN" sz="1850" dirty="0">
                <a:solidFill>
                  <a:srgbClr val="000000"/>
                </a:solidFill>
                <a:latin typeface="Calibri"/>
                <a:ea typeface="Calibri"/>
              </a:rPr>
              <a:t>4</a:t>
            </a:r>
          </a:p>
        </p:txBody>
      </p:sp>
      <p:sp>
        <p:nvSpPr>
          <p:cNvPr id="127" name="TextBox 127"/>
          <p:cNvSpPr txBox="1"/>
          <p:nvPr/>
        </p:nvSpPr>
        <p:spPr>
          <a:xfrm>
            <a:off x="7955026" y="3158870"/>
            <a:ext cx="1013448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spc="-35" dirty="0">
                <a:solidFill>
                  <a:srgbClr val="000000"/>
                </a:solidFill>
                <a:latin typeface="Calibri"/>
                <a:ea typeface="Calibri"/>
              </a:rPr>
              <a:t>h</a:t>
            </a:r>
            <a:r>
              <a:rPr lang="en-US" altLang="zh-CN" sz="1850" spc="-20" dirty="0">
                <a:solidFill>
                  <a:srgbClr val="000000"/>
                </a:solidFill>
                <a:latin typeface="Calibri"/>
                <a:ea typeface="Calibri"/>
              </a:rPr>
              <a:t>w,b</a:t>
            </a:r>
            <a:r>
              <a:rPr lang="en-US" altLang="zh-CN" sz="2800" spc="-25" dirty="0">
                <a:solidFill>
                  <a:srgbClr val="000000"/>
                </a:solidFill>
                <a:latin typeface="Calibri"/>
                <a:ea typeface="Calibri"/>
              </a:rPr>
              <a:t>(x)</a:t>
            </a:r>
          </a:p>
        </p:txBody>
      </p:sp>
      <p:sp>
        <p:nvSpPr>
          <p:cNvPr id="128" name="TextBox 128"/>
          <p:cNvSpPr txBox="1"/>
          <p:nvPr/>
        </p:nvSpPr>
        <p:spPr>
          <a:xfrm>
            <a:off x="1822704" y="3708050"/>
            <a:ext cx="322466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spc="-10" dirty="0">
                <a:solidFill>
                  <a:srgbClr val="000000"/>
                </a:solidFill>
                <a:latin typeface="Calibri"/>
                <a:ea typeface="Calibri"/>
              </a:rPr>
              <a:t>x</a:t>
            </a:r>
            <a:r>
              <a:rPr lang="en-US" altLang="zh-CN" sz="1350" spc="-15" dirty="0">
                <a:solidFill>
                  <a:srgbClr val="000000"/>
                </a:solidFill>
                <a:latin typeface="Calibri"/>
                <a:ea typeface="Calibri"/>
              </a:rPr>
              <a:t>3</a:t>
            </a:r>
          </a:p>
        </p:txBody>
      </p:sp>
      <p:sp>
        <p:nvSpPr>
          <p:cNvPr id="129" name="TextBox 129"/>
          <p:cNvSpPr txBox="1"/>
          <p:nvPr/>
        </p:nvSpPr>
        <p:spPr>
          <a:xfrm>
            <a:off x="4963414" y="4172775"/>
            <a:ext cx="382099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spc="-5" dirty="0">
                <a:solidFill>
                  <a:srgbClr val="000000"/>
                </a:solidFill>
                <a:latin typeface="Calibri"/>
                <a:ea typeface="Calibri"/>
              </a:rPr>
              <a:t>+</a:t>
            </a:r>
            <a:r>
              <a:rPr lang="en-US" altLang="zh-CN" sz="2000" spc="-10" dirty="0">
                <a:solidFill>
                  <a:srgbClr val="000000"/>
                </a:solidFill>
                <a:latin typeface="Calibri"/>
                <a:ea typeface="Calibri"/>
              </a:rPr>
              <a:t>1</a:t>
            </a:r>
          </a:p>
        </p:txBody>
      </p:sp>
      <p:sp>
        <p:nvSpPr>
          <p:cNvPr id="130" name="TextBox 130"/>
          <p:cNvSpPr txBox="1"/>
          <p:nvPr/>
        </p:nvSpPr>
        <p:spPr>
          <a:xfrm>
            <a:off x="1792985" y="4477575"/>
            <a:ext cx="2040211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658111" algn="l"/>
              </a:tabLst>
            </a:pPr>
            <a:r>
              <a:rPr lang="en-US" altLang="zh-CN" sz="2000" spc="-5" dirty="0">
                <a:solidFill>
                  <a:srgbClr val="000000"/>
                </a:solidFill>
                <a:latin typeface="Calibri"/>
                <a:ea typeface="Calibri"/>
              </a:rPr>
              <a:t>+1	</a:t>
            </a:r>
            <a:r>
              <a:rPr lang="en-US" altLang="zh-CN" sz="2000" spc="-20" dirty="0">
                <a:solidFill>
                  <a:srgbClr val="000000"/>
                </a:solidFill>
                <a:latin typeface="Calibri"/>
                <a:ea typeface="Calibri"/>
              </a:rPr>
              <a:t>+</a:t>
            </a:r>
            <a:r>
              <a:rPr lang="en-US" altLang="zh-CN" sz="2000" spc="-25" dirty="0">
                <a:solidFill>
                  <a:srgbClr val="000000"/>
                </a:solidFill>
                <a:latin typeface="Calibri"/>
                <a:ea typeface="Calibri"/>
              </a:rPr>
              <a:t>1</a:t>
            </a:r>
          </a:p>
        </p:txBody>
      </p:sp>
      <p:sp>
        <p:nvSpPr>
          <p:cNvPr id="131" name="TextBox 131"/>
          <p:cNvSpPr txBox="1"/>
          <p:nvPr/>
        </p:nvSpPr>
        <p:spPr>
          <a:xfrm>
            <a:off x="1469897" y="5233801"/>
            <a:ext cx="6433058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2663444" algn="l"/>
                <a:tab pos="5238495" algn="l"/>
              </a:tabLst>
            </a:pPr>
            <a:r>
              <a:rPr lang="zh-CN" altLang="en-US" sz="2800" dirty="0">
                <a:solidFill>
                  <a:srgbClr val="000000"/>
                </a:solidFill>
                <a:latin typeface="宋体"/>
                <a:ea typeface="宋体"/>
              </a:rPr>
              <a:t>输入层	隐藏层	</a:t>
            </a:r>
            <a:r>
              <a:rPr lang="zh-CN" altLang="en-US" sz="2800" spc="-15" dirty="0">
                <a:solidFill>
                  <a:srgbClr val="000000"/>
                </a:solidFill>
                <a:latin typeface="宋体"/>
                <a:ea typeface="宋体"/>
              </a:rPr>
              <a:t>输出层</a:t>
            </a:r>
          </a:p>
        </p:txBody>
      </p:sp>
      <p:sp>
        <p:nvSpPr>
          <p:cNvPr id="132" name="TextBox 132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22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1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34"/>
          <p:cNvSpPr txBox="1"/>
          <p:nvPr/>
        </p:nvSpPr>
        <p:spPr>
          <a:xfrm>
            <a:off x="2966466" y="329410"/>
            <a:ext cx="3184398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循环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神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经网络</a:t>
            </a:r>
          </a:p>
        </p:txBody>
      </p:sp>
      <p:sp>
        <p:nvSpPr>
          <p:cNvPr id="135" name="TextBox 135"/>
          <p:cNvSpPr txBox="1"/>
          <p:nvPr/>
        </p:nvSpPr>
        <p:spPr>
          <a:xfrm>
            <a:off x="3596132" y="1536946"/>
            <a:ext cx="1699972" cy="3949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29583"/>
              </a:lnSpc>
              <a:tabLst>
                <a:tab pos="1103883" algn="l"/>
              </a:tabLst>
            </a:pPr>
            <a:r>
              <a:rPr lang="en-US" altLang="zh-CN" sz="1450" spc="145" dirty="0">
                <a:solidFill>
                  <a:srgbClr val="000000"/>
                </a:solidFill>
                <a:latin typeface="Cambria"/>
                <a:ea typeface="Cambria"/>
              </a:rPr>
              <a:t>+</a:t>
            </a:r>
            <a:r>
              <a:rPr lang="en-US" altLang="zh-CN" sz="1450" spc="150" dirty="0">
                <a:solidFill>
                  <a:srgbClr val="000000"/>
                </a:solidFill>
                <a:latin typeface="Cambria"/>
                <a:ea typeface="Cambria"/>
              </a:rPr>
              <a:t>1	</a:t>
            </a:r>
            <a:r>
              <a:rPr lang="en-US" altLang="zh-CN" sz="2000" spc="110" dirty="0">
                <a:solidFill>
                  <a:srgbClr val="000000"/>
                </a:solidFill>
                <a:latin typeface="Cambria"/>
                <a:ea typeface="Cambria"/>
              </a:rPr>
              <a:t>ℎ</a:t>
            </a:r>
            <a:r>
              <a:rPr lang="en-US" altLang="zh-CN" sz="2000" spc="4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450" spc="69" dirty="0">
                <a:solidFill>
                  <a:srgbClr val="000000"/>
                </a:solidFill>
                <a:latin typeface="Cambria"/>
                <a:ea typeface="Cambria"/>
              </a:rPr>
              <a:t>+1</a:t>
            </a:r>
          </a:p>
        </p:txBody>
      </p:sp>
      <p:sp>
        <p:nvSpPr>
          <p:cNvPr id="136" name="TextBox 136"/>
          <p:cNvSpPr txBox="1"/>
          <p:nvPr/>
        </p:nvSpPr>
        <p:spPr>
          <a:xfrm>
            <a:off x="3615944" y="3620625"/>
            <a:ext cx="4896069" cy="426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16666"/>
              </a:lnSpc>
              <a:tabLst>
                <a:tab pos="1894585" algn="l"/>
                <a:tab pos="3608577" algn="l"/>
                <a:tab pos="4204462" algn="l"/>
              </a:tabLst>
            </a:pPr>
            <a:r>
              <a:rPr lang="en-US" altLang="zh-CN" sz="2000" spc="-209" dirty="0">
                <a:solidFill>
                  <a:srgbClr val="000000"/>
                </a:solidFill>
                <a:latin typeface="Cambria"/>
                <a:ea typeface="Cambria"/>
              </a:rPr>
              <a:t>ℎ	</a:t>
            </a:r>
            <a:r>
              <a:rPr lang="en-US" altLang="zh-CN" sz="2400" spc="295" dirty="0">
                <a:solidFill>
                  <a:srgbClr val="000000"/>
                </a:solidFill>
                <a:latin typeface="Cambria"/>
                <a:ea typeface="Cambria"/>
              </a:rPr>
              <a:t>ℎ</a:t>
            </a:r>
            <a:r>
              <a:rPr lang="en-US" altLang="zh-CN" sz="2400" spc="100" dirty="0">
                <a:solidFill>
                  <a:srgbClr val="000000"/>
                </a:solidFill>
                <a:latin typeface="Cambria"/>
                <a:cs typeface="Cambria"/>
              </a:rPr>
              <a:t>  </a:t>
            </a:r>
            <a:r>
              <a:rPr lang="en-US" altLang="zh-CN" sz="2400" spc="250" dirty="0">
                <a:solidFill>
                  <a:srgbClr val="000000"/>
                </a:solidFill>
                <a:latin typeface="Cambria"/>
                <a:ea typeface="Cambria"/>
              </a:rPr>
              <a:t>=	</a:t>
            </a:r>
            <a:r>
              <a:rPr lang="en-US" altLang="zh-CN" sz="2400" spc="459" dirty="0">
                <a:solidFill>
                  <a:srgbClr val="000000"/>
                </a:solidFill>
                <a:latin typeface="Cambria"/>
                <a:ea typeface="Cambria"/>
              </a:rPr>
              <a:t>+	</a:t>
            </a:r>
            <a:r>
              <a:rPr lang="en-US" altLang="zh-CN" sz="2400" spc="139" dirty="0">
                <a:solidFill>
                  <a:srgbClr val="000000"/>
                </a:solidFill>
                <a:latin typeface="Cambria"/>
                <a:ea typeface="Cambria"/>
              </a:rPr>
              <a:t>ℎ</a:t>
            </a:r>
            <a:r>
              <a:rPr lang="en-US" altLang="zh-CN" sz="2400" spc="44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750" spc="85" dirty="0">
                <a:solidFill>
                  <a:srgbClr val="000000"/>
                </a:solidFill>
                <a:latin typeface="Cambria"/>
                <a:ea typeface="Cambria"/>
              </a:rPr>
              <a:t>−1</a:t>
            </a:r>
          </a:p>
        </p:txBody>
      </p:sp>
      <p:sp>
        <p:nvSpPr>
          <p:cNvPr id="137" name="TextBox 137"/>
          <p:cNvSpPr txBox="1"/>
          <p:nvPr/>
        </p:nvSpPr>
        <p:spPr>
          <a:xfrm>
            <a:off x="6443726" y="4754883"/>
            <a:ext cx="354707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400" spc="450" dirty="0">
                <a:solidFill>
                  <a:srgbClr val="000000"/>
                </a:solidFill>
                <a:latin typeface="Cambria"/>
                <a:ea typeface="Cambria"/>
              </a:rPr>
              <a:t>=</a:t>
            </a:r>
          </a:p>
        </p:txBody>
      </p:sp>
      <p:sp>
        <p:nvSpPr>
          <p:cNvPr id="138" name="TextBox 138"/>
          <p:cNvSpPr txBox="1"/>
          <p:nvPr/>
        </p:nvSpPr>
        <p:spPr>
          <a:xfrm>
            <a:off x="1882648" y="5310115"/>
            <a:ext cx="596089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spc="34" dirty="0">
                <a:solidFill>
                  <a:srgbClr val="000000"/>
                </a:solidFill>
                <a:latin typeface="Cambria"/>
                <a:ea typeface="Cambria"/>
              </a:rPr>
              <a:t>ℎ</a:t>
            </a:r>
            <a:r>
              <a:rPr lang="en-US" altLang="zh-CN" sz="2000" spc="24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1450" spc="20" dirty="0">
                <a:solidFill>
                  <a:srgbClr val="000000"/>
                </a:solidFill>
                <a:latin typeface="Cambria"/>
                <a:ea typeface="Cambria"/>
              </a:rPr>
              <a:t>−</a:t>
            </a:r>
            <a:r>
              <a:rPr lang="en-US" altLang="zh-CN" sz="1450" spc="25" dirty="0">
                <a:solidFill>
                  <a:srgbClr val="000000"/>
                </a:solidFill>
                <a:latin typeface="Cambria"/>
                <a:ea typeface="Cambria"/>
              </a:rPr>
              <a:t>1</a:t>
            </a:r>
          </a:p>
        </p:txBody>
      </p:sp>
      <p:sp>
        <p:nvSpPr>
          <p:cNvPr id="139" name="TextBox 139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23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68"/>
          <p:cNvSpPr txBox="1"/>
          <p:nvPr/>
        </p:nvSpPr>
        <p:spPr>
          <a:xfrm>
            <a:off x="2966466" y="329410"/>
            <a:ext cx="3184398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卷积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神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经网络</a:t>
            </a:r>
          </a:p>
        </p:txBody>
      </p:sp>
      <p:sp>
        <p:nvSpPr>
          <p:cNvPr id="169" name="TextBox 169"/>
          <p:cNvSpPr txBox="1"/>
          <p:nvPr/>
        </p:nvSpPr>
        <p:spPr>
          <a:xfrm>
            <a:off x="3032505" y="1701160"/>
            <a:ext cx="5778028" cy="336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10416"/>
              </a:lnSpc>
              <a:tabLst>
                <a:tab pos="1659890" algn="l"/>
                <a:tab pos="4367320" algn="l"/>
              </a:tabLst>
            </a:pPr>
            <a:r>
              <a:rPr lang="zh-CN" altLang="en-US" sz="2000" b="1" spc="-10" dirty="0">
                <a:solidFill>
                  <a:srgbClr val="000000"/>
                </a:solidFill>
                <a:latin typeface="宋体"/>
                <a:ea typeface="宋体"/>
              </a:rPr>
              <a:t>卷积	最大池化	</a:t>
            </a:r>
            <a:r>
              <a:rPr lang="zh-CN" altLang="en-US" sz="2000" b="1" spc="5" dirty="0">
                <a:solidFill>
                  <a:srgbClr val="000000"/>
                </a:solidFill>
                <a:latin typeface="宋体"/>
                <a:ea typeface="宋体"/>
              </a:rPr>
              <a:t>定长输出</a:t>
            </a:r>
            <a:r>
              <a:rPr lang="en-US" altLang="zh-CN" sz="2000" b="1" i="1" spc="10" dirty="0">
                <a:solidFill>
                  <a:srgbClr val="000000"/>
                </a:solidFill>
                <a:latin typeface="Calibri"/>
                <a:ea typeface="Calibri"/>
              </a:rPr>
              <a:t>O</a:t>
            </a:r>
            <a:r>
              <a:rPr lang="en-US" altLang="zh-CN" sz="1350" b="1" i="1" spc="5" dirty="0">
                <a:solidFill>
                  <a:srgbClr val="000000"/>
                </a:solidFill>
                <a:latin typeface="Calibri"/>
                <a:ea typeface="Calibri"/>
              </a:rPr>
              <a:t>e</a:t>
            </a:r>
          </a:p>
        </p:txBody>
      </p:sp>
      <p:sp>
        <p:nvSpPr>
          <p:cNvPr id="170" name="TextBox 170"/>
          <p:cNvSpPr txBox="1"/>
          <p:nvPr/>
        </p:nvSpPr>
        <p:spPr>
          <a:xfrm>
            <a:off x="7013956" y="3674427"/>
            <a:ext cx="307521" cy="304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000" b="1" spc="-15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</a:p>
        </p:txBody>
      </p:sp>
      <p:sp>
        <p:nvSpPr>
          <p:cNvPr id="171" name="TextBox 171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27</a:t>
            </a:r>
          </a:p>
        </p:txBody>
      </p:sp>
      <p:sp>
        <p:nvSpPr>
          <p:cNvPr id="172" name="TextBox 172"/>
          <p:cNvSpPr txBox="1"/>
          <p:nvPr/>
        </p:nvSpPr>
        <p:spPr>
          <a:xfrm rot="16200000">
            <a:off x="227351" y="3673433"/>
            <a:ext cx="1321069" cy="281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650" spc="919" dirty="0">
                <a:solidFill>
                  <a:srgbClr val="000000"/>
                </a:solidFill>
                <a:latin typeface="宋体"/>
                <a:ea typeface="宋体"/>
              </a:rPr>
              <a:t>变长句子</a:t>
            </a:r>
            <a:r>
              <a:rPr lang="zh-CN" altLang="en-US" sz="650" spc="45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2000" i="1" spc="1344" dirty="0">
                <a:solidFill>
                  <a:srgbClr val="000000"/>
                </a:solidFill>
                <a:latin typeface="Calibri"/>
                <a:ea typeface="Calibri"/>
              </a:rPr>
              <a:t>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74"/>
          <p:cNvSpPr txBox="1"/>
          <p:nvPr/>
        </p:nvSpPr>
        <p:spPr>
          <a:xfrm>
            <a:off x="3348990" y="329410"/>
            <a:ext cx="267461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词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向量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表示</a:t>
            </a:r>
          </a:p>
        </p:txBody>
      </p:sp>
      <p:sp>
        <p:nvSpPr>
          <p:cNvPr id="175" name="TextBox 175"/>
          <p:cNvSpPr txBox="1"/>
          <p:nvPr/>
        </p:nvSpPr>
        <p:spPr>
          <a:xfrm>
            <a:off x="3276346" y="1453959"/>
            <a:ext cx="4498793" cy="6026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8333"/>
              </a:lnSpc>
              <a:tabLst>
                <a:tab pos="3435349" algn="l"/>
                <a:tab pos="4186173" algn="l"/>
              </a:tabLst>
            </a:pP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V	</a:t>
            </a:r>
            <a:r>
              <a:rPr lang="en-US" altLang="zh-CN" sz="2800" dirty="0">
                <a:solidFill>
                  <a:srgbClr val="000000"/>
                </a:solidFill>
                <a:latin typeface="Cambria"/>
                <a:ea typeface="Cambria"/>
              </a:rPr>
              <a:t>	</a:t>
            </a:r>
            <a:endParaRPr lang="en-US" altLang="zh-CN" sz="2050" spc="284" dirty="0">
              <a:solidFill>
                <a:srgbClr val="000000"/>
              </a:solidFill>
              <a:latin typeface="Cambria"/>
              <a:ea typeface="Cambria"/>
            </a:endParaRPr>
          </a:p>
        </p:txBody>
      </p:sp>
      <p:sp>
        <p:nvSpPr>
          <p:cNvPr id="176" name="TextBox 176"/>
          <p:cNvSpPr txBox="1"/>
          <p:nvPr/>
        </p:nvSpPr>
        <p:spPr>
          <a:xfrm>
            <a:off x="943102" y="2323909"/>
            <a:ext cx="4948667" cy="6596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54583"/>
              </a:lnSpc>
              <a:tabLst>
                <a:tab pos="2038603" algn="l"/>
                <a:tab pos="3011932" algn="l"/>
                <a:tab pos="4602733" algn="l"/>
              </a:tabLst>
            </a:pPr>
            <a:r>
              <a:rPr lang="en-US" altLang="zh-CN" sz="2800" i="1" spc="229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  <a:r>
              <a:rPr lang="en-US" altLang="zh-CN" sz="2800" i="1" spc="1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i="1" spc="275" dirty="0">
                <a:solidFill>
                  <a:srgbClr val="000000"/>
                </a:solidFill>
                <a:latin typeface="Calibri"/>
                <a:ea typeface="Calibri"/>
              </a:rPr>
              <a:t>=	</a:t>
            </a:r>
            <a:r>
              <a:rPr lang="en-US" altLang="zh-CN" sz="2800" i="1" dirty="0">
                <a:solidFill>
                  <a:srgbClr val="000000"/>
                </a:solidFill>
                <a:latin typeface="Calibri"/>
                <a:ea typeface="Calibri"/>
              </a:rPr>
              <a:t>…	…	</a:t>
            </a:r>
            <a:r>
              <a:rPr lang="en-US" altLang="zh-CN" sz="2800" i="1" spc="-40" dirty="0">
                <a:solidFill>
                  <a:srgbClr val="000000"/>
                </a:solidFill>
                <a:latin typeface="Calibri"/>
                <a:ea typeface="Calibri"/>
              </a:rPr>
              <a:t>D</a:t>
            </a:r>
          </a:p>
        </p:txBody>
      </p:sp>
      <p:sp>
        <p:nvSpPr>
          <p:cNvPr id="177" name="TextBox 177"/>
          <p:cNvSpPr txBox="1"/>
          <p:nvPr/>
        </p:nvSpPr>
        <p:spPr>
          <a:xfrm>
            <a:off x="2105450" y="3178428"/>
            <a:ext cx="2865365" cy="426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000" b="1" spc="444" dirty="0">
                <a:solidFill>
                  <a:srgbClr val="000000"/>
                </a:solidFill>
                <a:latin typeface="宋体"/>
                <a:ea typeface="宋体"/>
              </a:rPr>
              <a:t>单调</a:t>
            </a:r>
            <a:r>
              <a:rPr lang="zh-CN" altLang="en-US" sz="2000" b="1" spc="22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en-US" altLang="zh-CN" sz="2800" i="1" spc="434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  <a:r>
              <a:rPr lang="en-US" altLang="zh-CN" sz="2800" i="1" spc="139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zh-CN" altLang="en-US" sz="2000" b="1" spc="444" dirty="0">
                <a:solidFill>
                  <a:srgbClr val="000000"/>
                </a:solidFill>
                <a:latin typeface="宋体"/>
                <a:ea typeface="宋体"/>
              </a:rPr>
              <a:t>枯燥</a:t>
            </a:r>
            <a:r>
              <a:rPr lang="zh-CN" altLang="en-US" sz="2000" b="1" spc="225" dirty="0">
                <a:solidFill>
                  <a:srgbClr val="000000"/>
                </a:solidFill>
                <a:latin typeface="宋体"/>
                <a:cs typeface="宋体"/>
              </a:rPr>
              <a:t>  </a:t>
            </a:r>
            <a:r>
              <a:rPr lang="zh-CN" altLang="en-US" sz="2000" b="1" spc="444" dirty="0">
                <a:solidFill>
                  <a:srgbClr val="000000"/>
                </a:solidFill>
                <a:latin typeface="宋体"/>
                <a:ea typeface="宋体"/>
              </a:rPr>
              <a:t>无聊</a:t>
            </a:r>
          </a:p>
        </p:txBody>
      </p:sp>
      <p:sp>
        <p:nvSpPr>
          <p:cNvPr id="178" name="TextBox 178"/>
          <p:cNvSpPr txBox="1"/>
          <p:nvPr/>
        </p:nvSpPr>
        <p:spPr>
          <a:xfrm>
            <a:off x="494537" y="3919215"/>
            <a:ext cx="7789581" cy="853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lang="en-US" altLang="zh-CN" sz="2800" spc="-34" dirty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zh-CN" altLang="en-US" sz="2800" spc="-125" dirty="0">
                <a:solidFill>
                  <a:srgbClr val="000000"/>
                </a:solidFill>
                <a:latin typeface="宋体"/>
                <a:ea typeface="宋体"/>
              </a:rPr>
              <a:t>训练准则</a:t>
            </a:r>
            <a:r>
              <a:rPr lang="en-US" altLang="zh-CN" sz="2800" spc="-45" dirty="0">
                <a:solidFill>
                  <a:srgbClr val="000000"/>
                </a:solidFill>
                <a:latin typeface="Calibri"/>
                <a:ea typeface="Calibri"/>
              </a:rPr>
              <a:t>:</a:t>
            </a:r>
            <a:r>
              <a:rPr lang="en-US" altLang="zh-CN" sz="2800" spc="-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spc="-50" dirty="0">
                <a:solidFill>
                  <a:srgbClr val="000000"/>
                </a:solidFill>
                <a:latin typeface="Calibri"/>
                <a:ea typeface="Calibri"/>
              </a:rPr>
              <a:t>”</a:t>
            </a:r>
            <a:r>
              <a:rPr lang="en-US" altLang="zh-CN" sz="2800" b="1" spc="-69" dirty="0">
                <a:solidFill>
                  <a:srgbClr val="6E2E9E"/>
                </a:solidFill>
                <a:latin typeface="Calibri"/>
                <a:ea typeface="Calibri"/>
              </a:rPr>
              <a:t>You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50" dirty="0">
                <a:solidFill>
                  <a:srgbClr val="6E2E9E"/>
                </a:solidFill>
                <a:latin typeface="Calibri"/>
                <a:ea typeface="Calibri"/>
              </a:rPr>
              <a:t>shall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9" dirty="0">
                <a:solidFill>
                  <a:srgbClr val="6E2E9E"/>
                </a:solidFill>
                <a:latin typeface="Calibri"/>
                <a:ea typeface="Calibri"/>
              </a:rPr>
              <a:t>know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5" dirty="0">
                <a:solidFill>
                  <a:srgbClr val="6E2E9E"/>
                </a:solidFill>
                <a:latin typeface="Calibri"/>
                <a:ea typeface="Calibri"/>
              </a:rPr>
              <a:t>a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9" dirty="0">
                <a:solidFill>
                  <a:srgbClr val="6E2E9E"/>
                </a:solidFill>
                <a:latin typeface="Calibri"/>
                <a:ea typeface="Calibri"/>
              </a:rPr>
              <a:t>word</a:t>
            </a:r>
            <a:r>
              <a:rPr lang="en-US" altLang="zh-CN" sz="2800" b="1" spc="-25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0" dirty="0">
                <a:solidFill>
                  <a:srgbClr val="6E2E9E"/>
                </a:solidFill>
                <a:latin typeface="Calibri"/>
                <a:ea typeface="Calibri"/>
              </a:rPr>
              <a:t>by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0" dirty="0">
                <a:solidFill>
                  <a:srgbClr val="6E2E9E"/>
                </a:solidFill>
                <a:latin typeface="Calibri"/>
                <a:ea typeface="Calibri"/>
              </a:rPr>
              <a:t>the</a:t>
            </a:r>
            <a:r>
              <a:rPr lang="en-US" altLang="zh-CN" sz="2800" b="1" spc="-30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69" dirty="0">
                <a:solidFill>
                  <a:srgbClr val="6E2E9E"/>
                </a:solidFill>
                <a:latin typeface="Calibri"/>
                <a:ea typeface="Calibri"/>
              </a:rPr>
              <a:t>company</a:t>
            </a:r>
            <a:r>
              <a:rPr lang="en-US" altLang="zh-CN" sz="2800" b="1" spc="-35" dirty="0">
                <a:solidFill>
                  <a:srgbClr val="6E2E9E"/>
                </a:solidFill>
                <a:latin typeface="Calibri"/>
                <a:cs typeface="Calibri"/>
              </a:rPr>
              <a:t> </a:t>
            </a:r>
            <a:r>
              <a:rPr lang="en-US" altLang="zh-CN" sz="2800" b="1" spc="-34" dirty="0">
                <a:solidFill>
                  <a:srgbClr val="6E2E9E"/>
                </a:solidFill>
                <a:latin typeface="Calibri"/>
                <a:ea typeface="Calibri"/>
              </a:rPr>
              <a:t>it</a:t>
            </a:r>
          </a:p>
          <a:p>
            <a:pPr marL="0" indent="343154">
              <a:lnSpc>
                <a:spcPct val="100000"/>
              </a:lnSpc>
            </a:pPr>
            <a:r>
              <a:rPr lang="en-US" altLang="zh-CN" sz="2800" b="1" dirty="0">
                <a:solidFill>
                  <a:srgbClr val="6E2E9E"/>
                </a:solidFill>
                <a:latin typeface="Calibri"/>
                <a:ea typeface="Calibri"/>
              </a:rPr>
              <a:t>keeps</a:t>
            </a: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”</a:t>
            </a:r>
            <a:r>
              <a:rPr lang="en-US" altLang="zh-CN" sz="2800" spc="-17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(J.</a:t>
            </a:r>
            <a:r>
              <a:rPr lang="en-US" altLang="zh-CN" sz="2800" spc="-17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R.</a:t>
            </a:r>
            <a:r>
              <a:rPr lang="en-US" altLang="zh-CN" sz="2800" spc="-17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Firth</a:t>
            </a:r>
            <a:r>
              <a:rPr lang="en-US" altLang="zh-CN" sz="2800" spc="-17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Calibri"/>
                <a:ea typeface="Calibri"/>
              </a:rPr>
              <a:t>1957)</a:t>
            </a:r>
          </a:p>
        </p:txBody>
      </p:sp>
      <p:sp>
        <p:nvSpPr>
          <p:cNvPr id="179" name="TextBox 179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28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1"/>
          <p:cNvSpPr txBox="1"/>
          <p:nvPr/>
        </p:nvSpPr>
        <p:spPr>
          <a:xfrm>
            <a:off x="472440" y="326551"/>
            <a:ext cx="7788870" cy="157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52856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两种训练词向量的方式</a:t>
            </a:r>
            <a:endParaRPr lang="zh-CN" altLang="en-US" sz="4000" b="1" dirty="0">
              <a:solidFill>
                <a:srgbClr val="000000"/>
              </a:solidFill>
              <a:latin typeface="宋体"/>
              <a:ea typeface="宋体"/>
            </a:endParaRP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endParaRPr lang="en-US" altLang="zh-CN" sz="2800" dirty="0">
              <a:solidFill>
                <a:srgbClr val="000000"/>
              </a:solidFill>
              <a:latin typeface="Calibri"/>
              <a:ea typeface="Calibri"/>
            </a:endParaRPr>
          </a:p>
        </p:txBody>
      </p:sp>
      <p:sp>
        <p:nvSpPr>
          <p:cNvPr id="185" name="TextBox 185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29</a:t>
            </a:r>
          </a:p>
        </p:txBody>
      </p:sp>
      <p:pic>
        <p:nvPicPr>
          <p:cNvPr id="1026" name="Picture 2" descr="diagrams">
            <a:extLst>
              <a:ext uri="{FF2B5EF4-FFF2-40B4-BE49-F238E27FC236}">
                <a16:creationId xmlns:a16="http://schemas.microsoft.com/office/drawing/2014/main" id="{17209F54-DB88-4790-B877-7A97CF299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235" y="1419633"/>
            <a:ext cx="7934325" cy="46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3608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1"/>
          <p:cNvSpPr txBox="1"/>
          <p:nvPr/>
        </p:nvSpPr>
        <p:spPr>
          <a:xfrm>
            <a:off x="472440" y="326551"/>
            <a:ext cx="7788870" cy="157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52856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两种训练词向量的方式</a:t>
            </a:r>
            <a:endParaRPr lang="zh-CN" altLang="en-US" sz="4000" b="1" dirty="0">
              <a:solidFill>
                <a:srgbClr val="000000"/>
              </a:solidFill>
              <a:latin typeface="宋体"/>
              <a:ea typeface="宋体"/>
            </a:endParaRP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endParaRPr lang="en-US" altLang="zh-CN" sz="2800" dirty="0">
              <a:solidFill>
                <a:srgbClr val="000000"/>
              </a:solidFill>
              <a:latin typeface="Calibri"/>
              <a:ea typeface="Calibri"/>
            </a:endParaRPr>
          </a:p>
        </p:txBody>
      </p:sp>
      <p:sp>
        <p:nvSpPr>
          <p:cNvPr id="185" name="TextBox 185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AF45AE-F6C0-4B07-B661-7A2548A3F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90" y="1672590"/>
            <a:ext cx="649605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10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1"/>
          <p:cNvSpPr txBox="1"/>
          <p:nvPr/>
        </p:nvSpPr>
        <p:spPr>
          <a:xfrm>
            <a:off x="472440" y="326551"/>
            <a:ext cx="7788870" cy="157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52856">
              <a:lnSpc>
                <a:spcPct val="100000"/>
              </a:lnSpc>
            </a:pPr>
            <a:r>
              <a:rPr lang="en-US" altLang="zh-CN" sz="4000" b="1" spc="-5" dirty="0">
                <a:solidFill>
                  <a:srgbClr val="000000"/>
                </a:solidFill>
                <a:latin typeface="宋体"/>
                <a:ea typeface="宋体"/>
              </a:rPr>
              <a:t>CBOW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模型</a:t>
            </a:r>
            <a:endParaRPr lang="zh-CN" altLang="en-US" sz="4000" b="1" dirty="0">
              <a:solidFill>
                <a:srgbClr val="000000"/>
              </a:solidFill>
              <a:latin typeface="宋体"/>
              <a:ea typeface="宋体"/>
            </a:endParaRP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endParaRPr lang="en-US" altLang="zh-CN" sz="2800" dirty="0">
              <a:solidFill>
                <a:srgbClr val="000000"/>
              </a:solidFill>
              <a:latin typeface="Calibri"/>
              <a:ea typeface="Calibri"/>
            </a:endParaRPr>
          </a:p>
        </p:txBody>
      </p:sp>
      <p:sp>
        <p:nvSpPr>
          <p:cNvPr id="185" name="TextBox 185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29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C5A86A-615F-4171-88C6-EB7672EED0A2}"/>
              </a:ext>
            </a:extLst>
          </p:cNvPr>
          <p:cNvSpPr txBox="1"/>
          <p:nvPr/>
        </p:nvSpPr>
        <p:spPr>
          <a:xfrm>
            <a:off x="1502227" y="1750423"/>
            <a:ext cx="721876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其实他是中国人啊。</a:t>
            </a:r>
            <a:r>
              <a:rPr lang="en-US" altLang="zh-CN" dirty="0"/>
              <a:t>-&gt; </a:t>
            </a:r>
            <a:r>
              <a:rPr lang="zh-CN" altLang="en-US" dirty="0"/>
              <a:t>其实</a:t>
            </a:r>
            <a:r>
              <a:rPr lang="en-US" altLang="zh-CN" dirty="0"/>
              <a:t>6</a:t>
            </a:r>
            <a:r>
              <a:rPr lang="zh-CN" altLang="en-US" dirty="0"/>
              <a:t>，他</a:t>
            </a:r>
            <a:r>
              <a:rPr lang="en-US" altLang="zh-CN" dirty="0"/>
              <a:t>2</a:t>
            </a:r>
            <a:r>
              <a:rPr lang="zh-CN" altLang="en-US" dirty="0"/>
              <a:t>，是</a:t>
            </a:r>
            <a:r>
              <a:rPr lang="en-US" altLang="zh-CN" dirty="0"/>
              <a:t>5</a:t>
            </a:r>
            <a:r>
              <a:rPr lang="zh-CN" altLang="en-US" dirty="0"/>
              <a:t>，中国</a:t>
            </a:r>
            <a:r>
              <a:rPr lang="en-US" altLang="zh-CN" dirty="0"/>
              <a:t>1</a:t>
            </a:r>
            <a:r>
              <a:rPr lang="zh-CN" altLang="en-US" dirty="0"/>
              <a:t>， 人</a:t>
            </a:r>
            <a:r>
              <a:rPr lang="en-US" altLang="zh-CN" dirty="0"/>
              <a:t>0</a:t>
            </a:r>
            <a:r>
              <a:rPr lang="zh-CN" altLang="en-US" dirty="0"/>
              <a:t>，啊</a:t>
            </a:r>
            <a:r>
              <a:rPr lang="en-US" altLang="zh-CN" dirty="0"/>
              <a:t>4</a:t>
            </a:r>
            <a:r>
              <a:rPr lang="zh-CN" altLang="en-US" dirty="0"/>
              <a:t>， 。</a:t>
            </a:r>
            <a:r>
              <a:rPr lang="en-US" altLang="zh-CN" dirty="0"/>
              <a:t>3</a:t>
            </a:r>
          </a:p>
          <a:p>
            <a:endParaRPr lang="en-US" altLang="zh-CN" dirty="0"/>
          </a:p>
          <a:p>
            <a:r>
              <a:rPr lang="zh-CN" altLang="en-US" dirty="0"/>
              <a:t>其实    他    </a:t>
            </a:r>
            <a:r>
              <a:rPr lang="zh-CN" altLang="en-US" dirty="0">
                <a:highlight>
                  <a:srgbClr val="FFFF00"/>
                </a:highlight>
              </a:rPr>
              <a:t>是</a:t>
            </a:r>
            <a:r>
              <a:rPr lang="zh-CN" altLang="en-US" dirty="0"/>
              <a:t>    </a:t>
            </a:r>
            <a:r>
              <a:rPr lang="zh-CN" altLang="en-US" dirty="0">
                <a:highlight>
                  <a:srgbClr val="00FF00"/>
                </a:highlight>
              </a:rPr>
              <a:t>中国</a:t>
            </a:r>
            <a:r>
              <a:rPr lang="zh-CN" altLang="en-US" dirty="0"/>
              <a:t>     </a:t>
            </a:r>
            <a:r>
              <a:rPr lang="zh-CN" altLang="en-US" dirty="0">
                <a:highlight>
                  <a:srgbClr val="FFFF00"/>
                </a:highlight>
              </a:rPr>
              <a:t>人</a:t>
            </a:r>
            <a:r>
              <a:rPr lang="zh-CN" altLang="en-US" dirty="0"/>
              <a:t>      啊      。 </a:t>
            </a:r>
            <a:r>
              <a:rPr lang="en-US" altLang="zh-CN" dirty="0"/>
              <a:t> window size=1</a:t>
            </a:r>
          </a:p>
          <a:p>
            <a:endParaRPr lang="en-US" altLang="zh-CN" dirty="0"/>
          </a:p>
          <a:p>
            <a:r>
              <a:rPr lang="en-US" altLang="zh-CN" sz="2400" dirty="0"/>
              <a:t>1            [0.1, 0.2, 0.3, 1.1]                                        y0</a:t>
            </a:r>
          </a:p>
          <a:p>
            <a:r>
              <a:rPr lang="en-US" altLang="zh-CN" sz="2400" dirty="0"/>
              <a:t>0            [1.1, 1.2, 1.7, 3.1]                                        </a:t>
            </a:r>
            <a:r>
              <a:rPr lang="en-US" altLang="zh-CN" sz="2400" dirty="0">
                <a:highlight>
                  <a:srgbClr val="00FF00"/>
                </a:highlight>
              </a:rPr>
              <a:t>y1</a:t>
            </a:r>
          </a:p>
          <a:p>
            <a:r>
              <a:rPr lang="en-US" altLang="zh-CN" sz="2400" dirty="0"/>
              <a:t>0            [2.2, 1.3, 4.3, 8.2]                                        y2</a:t>
            </a:r>
          </a:p>
          <a:p>
            <a:r>
              <a:rPr lang="en-US" altLang="zh-CN" sz="2400" dirty="0"/>
              <a:t>0            [1.1, 0.5, 2.1, 3.0]          -&gt; [a, b, </a:t>
            </a:r>
            <a:r>
              <a:rPr lang="en-US" altLang="zh-CN" sz="2400" dirty="0" err="1"/>
              <a:t>c,d</a:t>
            </a:r>
            <a:r>
              <a:rPr lang="en-US" altLang="zh-CN" sz="2400" dirty="0"/>
              <a:t>]  -&gt;   y3</a:t>
            </a:r>
          </a:p>
          <a:p>
            <a:r>
              <a:rPr lang="en-US" altLang="zh-CN" sz="2400" dirty="0"/>
              <a:t>0            [0.2, 1.1, 1.2, 1.2]                                        y4</a:t>
            </a:r>
          </a:p>
          <a:p>
            <a:r>
              <a:rPr lang="en-US" altLang="zh-CN" sz="2400" dirty="0"/>
              <a:t>1            [0.3, 4.1, 2.3, 4.2]                                        y5</a:t>
            </a:r>
          </a:p>
          <a:p>
            <a:r>
              <a:rPr lang="en-US" altLang="zh-CN" sz="2400" dirty="0"/>
              <a:t>0            [0.4, 1.6, 1.5, 1.1]                                        y6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e(V * 1)          L(V * d)                     1 * d                V * 1             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24328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1"/>
          <p:cNvSpPr txBox="1"/>
          <p:nvPr/>
        </p:nvSpPr>
        <p:spPr>
          <a:xfrm>
            <a:off x="472440" y="326551"/>
            <a:ext cx="7788870" cy="157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52856">
              <a:lnSpc>
                <a:spcPct val="100000"/>
              </a:lnSpc>
            </a:pPr>
            <a:r>
              <a:rPr lang="en-US" altLang="zh-CN" sz="4000" b="1" spc="-5" dirty="0">
                <a:solidFill>
                  <a:srgbClr val="000000"/>
                </a:solidFill>
                <a:latin typeface="宋体"/>
                <a:ea typeface="宋体"/>
              </a:rPr>
              <a:t>CBOW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模型</a:t>
            </a:r>
            <a:endParaRPr lang="zh-CN" altLang="en-US" sz="4000" b="1" dirty="0">
              <a:solidFill>
                <a:srgbClr val="000000"/>
              </a:solidFill>
              <a:latin typeface="宋体"/>
              <a:ea typeface="宋体"/>
            </a:endParaRP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endParaRPr lang="en-US" altLang="zh-CN" sz="2800" dirty="0">
              <a:solidFill>
                <a:srgbClr val="000000"/>
              </a:solidFill>
              <a:latin typeface="Calibri"/>
              <a:ea typeface="Calibri"/>
            </a:endParaRPr>
          </a:p>
        </p:txBody>
      </p:sp>
      <p:sp>
        <p:nvSpPr>
          <p:cNvPr id="185" name="TextBox 185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29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C5A86A-615F-4171-88C6-EB7672EED0A2}"/>
              </a:ext>
            </a:extLst>
          </p:cNvPr>
          <p:cNvSpPr txBox="1"/>
          <p:nvPr/>
        </p:nvSpPr>
        <p:spPr>
          <a:xfrm>
            <a:off x="1502228" y="1750423"/>
            <a:ext cx="721876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其实他是中国人啊。</a:t>
            </a:r>
            <a:r>
              <a:rPr lang="en-US" altLang="zh-CN" dirty="0"/>
              <a:t>-&gt; </a:t>
            </a:r>
            <a:r>
              <a:rPr lang="zh-CN" altLang="en-US" dirty="0"/>
              <a:t>其实</a:t>
            </a:r>
            <a:r>
              <a:rPr lang="en-US" altLang="zh-CN" dirty="0"/>
              <a:t>6</a:t>
            </a:r>
            <a:r>
              <a:rPr lang="zh-CN" altLang="en-US" dirty="0"/>
              <a:t>，他</a:t>
            </a:r>
            <a:r>
              <a:rPr lang="en-US" altLang="zh-CN" dirty="0"/>
              <a:t>2</a:t>
            </a:r>
            <a:r>
              <a:rPr lang="zh-CN" altLang="en-US" dirty="0"/>
              <a:t>，是</a:t>
            </a:r>
            <a:r>
              <a:rPr lang="en-US" altLang="zh-CN" dirty="0"/>
              <a:t>5</a:t>
            </a:r>
            <a:r>
              <a:rPr lang="zh-CN" altLang="en-US" dirty="0"/>
              <a:t>，中国</a:t>
            </a:r>
            <a:r>
              <a:rPr lang="en-US" altLang="zh-CN" dirty="0"/>
              <a:t>1</a:t>
            </a:r>
            <a:r>
              <a:rPr lang="zh-CN" altLang="en-US" dirty="0"/>
              <a:t>， 人</a:t>
            </a:r>
            <a:r>
              <a:rPr lang="en-US" altLang="zh-CN" dirty="0"/>
              <a:t>0</a:t>
            </a:r>
            <a:r>
              <a:rPr lang="zh-CN" altLang="en-US" dirty="0"/>
              <a:t>，啊</a:t>
            </a:r>
            <a:r>
              <a:rPr lang="en-US" altLang="zh-CN" dirty="0"/>
              <a:t>4</a:t>
            </a:r>
            <a:r>
              <a:rPr lang="zh-CN" altLang="en-US" dirty="0"/>
              <a:t>， 。</a:t>
            </a:r>
            <a:r>
              <a:rPr lang="en-US" altLang="zh-CN" dirty="0"/>
              <a:t>3</a:t>
            </a:r>
          </a:p>
          <a:p>
            <a:endParaRPr lang="en-US" altLang="zh-CN" dirty="0"/>
          </a:p>
          <a:p>
            <a:r>
              <a:rPr lang="zh-CN" altLang="en-US" dirty="0"/>
              <a:t>其实    他    </a:t>
            </a:r>
            <a:r>
              <a:rPr lang="zh-CN" altLang="en-US" dirty="0">
                <a:highlight>
                  <a:srgbClr val="FFFF00"/>
                </a:highlight>
              </a:rPr>
              <a:t>是</a:t>
            </a:r>
            <a:r>
              <a:rPr lang="zh-CN" altLang="en-US" dirty="0"/>
              <a:t>    </a:t>
            </a:r>
            <a:r>
              <a:rPr lang="zh-CN" altLang="en-US" dirty="0">
                <a:highlight>
                  <a:srgbClr val="00FF00"/>
                </a:highlight>
              </a:rPr>
              <a:t>中国</a:t>
            </a:r>
            <a:r>
              <a:rPr lang="zh-CN" altLang="en-US" dirty="0"/>
              <a:t>     </a:t>
            </a:r>
            <a:r>
              <a:rPr lang="zh-CN" altLang="en-US" dirty="0">
                <a:highlight>
                  <a:srgbClr val="FFFF00"/>
                </a:highlight>
              </a:rPr>
              <a:t>人</a:t>
            </a:r>
            <a:r>
              <a:rPr lang="zh-CN" altLang="en-US" dirty="0"/>
              <a:t>      啊      。 </a:t>
            </a:r>
            <a:r>
              <a:rPr lang="en-US" altLang="zh-CN" dirty="0"/>
              <a:t> window size=1</a:t>
            </a:r>
          </a:p>
          <a:p>
            <a:endParaRPr lang="en-US" altLang="zh-CN" dirty="0"/>
          </a:p>
          <a:p>
            <a:r>
              <a:rPr lang="en-US" altLang="zh-CN" sz="2400" dirty="0"/>
              <a:t>              [0.1, 0.2, 0.3, 1.1]                                      y0</a:t>
            </a:r>
          </a:p>
          <a:p>
            <a:r>
              <a:rPr lang="en-US" altLang="zh-CN" sz="2400" dirty="0"/>
              <a:t>              [1.1, 1.2, 1.7, 3.1]                                      </a:t>
            </a:r>
            <a:r>
              <a:rPr lang="en-US" altLang="zh-CN" sz="2400" dirty="0">
                <a:highlight>
                  <a:srgbClr val="00FF00"/>
                </a:highlight>
              </a:rPr>
              <a:t>y1</a:t>
            </a:r>
          </a:p>
          <a:p>
            <a:r>
              <a:rPr lang="en-US" altLang="zh-CN" sz="2400" dirty="0"/>
              <a:t>              [2.2, 1.3, 4.3, 8.2]                                      y2</a:t>
            </a:r>
          </a:p>
          <a:p>
            <a:r>
              <a:rPr lang="en-US" altLang="zh-CN" sz="2400" dirty="0"/>
              <a:t>              [1.1, 0.5, 2.1, 3.0]          -&gt; [a, b, </a:t>
            </a:r>
            <a:r>
              <a:rPr lang="en-US" altLang="zh-CN" sz="2400" dirty="0" err="1"/>
              <a:t>c,d</a:t>
            </a:r>
            <a:r>
              <a:rPr lang="en-US" altLang="zh-CN" sz="2400" dirty="0"/>
              <a:t>]  -&gt; y3</a:t>
            </a:r>
          </a:p>
          <a:p>
            <a:r>
              <a:rPr lang="en-US" altLang="zh-CN" sz="2400" dirty="0"/>
              <a:t>              [0.2, 1.1, 1.2, 1.2]                                      y4</a:t>
            </a:r>
          </a:p>
          <a:p>
            <a:r>
              <a:rPr lang="en-US" altLang="zh-CN" sz="2400" dirty="0"/>
              <a:t>              [0.3, 4.1, 2.3, 4.2]                                      y5</a:t>
            </a:r>
          </a:p>
          <a:p>
            <a:r>
              <a:rPr lang="en-US" altLang="zh-CN" sz="2400" dirty="0"/>
              <a:t>              [0.4, 1.6, 1.5, 1.1]                                      y6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e(1 * V)          L(V * d)                     1 * d                V * 1             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371DD09-FD15-44F3-89C9-1D14126E1865}"/>
              </a:ext>
            </a:extLst>
          </p:cNvPr>
          <p:cNvSpPr txBox="1"/>
          <p:nvPr/>
        </p:nvSpPr>
        <p:spPr>
          <a:xfrm>
            <a:off x="365759" y="3532759"/>
            <a:ext cx="1685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1 0 0 0 0 1 0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338722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1"/>
          <p:cNvSpPr txBox="1"/>
          <p:nvPr/>
        </p:nvSpPr>
        <p:spPr>
          <a:xfrm>
            <a:off x="472440" y="326551"/>
            <a:ext cx="7788870" cy="1443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752856">
              <a:lnSpc>
                <a:spcPct val="100000"/>
              </a:lnSpc>
            </a:pPr>
            <a:r>
              <a:rPr lang="en-US" altLang="zh-CN" sz="4000" b="1" spc="-5" dirty="0">
                <a:solidFill>
                  <a:srgbClr val="000000"/>
                </a:solidFill>
                <a:latin typeface="宋体"/>
                <a:ea typeface="宋体"/>
              </a:rPr>
              <a:t>CBOW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模型</a:t>
            </a: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89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en-US" altLang="zh-CN" sz="2800" spc="-45" dirty="0">
                <a:solidFill>
                  <a:srgbClr val="000000"/>
                </a:solidFill>
                <a:latin typeface="Arial"/>
                <a:ea typeface="Arial"/>
              </a:rPr>
              <a:t>•</a:t>
            </a:r>
            <a:endParaRPr lang="en-US" altLang="zh-CN" sz="2800" dirty="0">
              <a:solidFill>
                <a:srgbClr val="000000"/>
              </a:solidFill>
              <a:latin typeface="Calibri"/>
              <a:ea typeface="Calibri"/>
            </a:endParaRPr>
          </a:p>
        </p:txBody>
      </p:sp>
      <p:sp>
        <p:nvSpPr>
          <p:cNvPr id="185" name="TextBox 185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29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C5A86A-615F-4171-88C6-EB7672EED0A2}"/>
              </a:ext>
            </a:extLst>
          </p:cNvPr>
          <p:cNvSpPr txBox="1"/>
          <p:nvPr/>
        </p:nvSpPr>
        <p:spPr>
          <a:xfrm>
            <a:off x="1502228" y="1687354"/>
            <a:ext cx="721876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其实他是中国人啊。</a:t>
            </a:r>
            <a:r>
              <a:rPr lang="en-US" altLang="zh-CN" dirty="0"/>
              <a:t>-&gt; </a:t>
            </a:r>
            <a:r>
              <a:rPr lang="zh-CN" altLang="en-US" dirty="0"/>
              <a:t>其实</a:t>
            </a:r>
            <a:r>
              <a:rPr lang="en-US" altLang="zh-CN" dirty="0"/>
              <a:t>6</a:t>
            </a:r>
            <a:r>
              <a:rPr lang="zh-CN" altLang="en-US" dirty="0"/>
              <a:t>，他</a:t>
            </a:r>
            <a:r>
              <a:rPr lang="en-US" altLang="zh-CN" dirty="0"/>
              <a:t>2</a:t>
            </a:r>
            <a:r>
              <a:rPr lang="zh-CN" altLang="en-US" dirty="0"/>
              <a:t>，是</a:t>
            </a:r>
            <a:r>
              <a:rPr lang="en-US" altLang="zh-CN" dirty="0"/>
              <a:t>5</a:t>
            </a:r>
            <a:r>
              <a:rPr lang="zh-CN" altLang="en-US" dirty="0"/>
              <a:t>，中国</a:t>
            </a:r>
            <a:r>
              <a:rPr lang="en-US" altLang="zh-CN" dirty="0"/>
              <a:t>1</a:t>
            </a:r>
            <a:r>
              <a:rPr lang="zh-CN" altLang="en-US" dirty="0"/>
              <a:t>， 人</a:t>
            </a:r>
            <a:r>
              <a:rPr lang="en-US" altLang="zh-CN" dirty="0"/>
              <a:t>0</a:t>
            </a:r>
            <a:r>
              <a:rPr lang="zh-CN" altLang="en-US" dirty="0"/>
              <a:t>，啊</a:t>
            </a:r>
            <a:r>
              <a:rPr lang="en-US" altLang="zh-CN" dirty="0"/>
              <a:t>4</a:t>
            </a:r>
            <a:r>
              <a:rPr lang="zh-CN" altLang="en-US" dirty="0"/>
              <a:t>， 。</a:t>
            </a:r>
            <a:r>
              <a:rPr lang="en-US" altLang="zh-CN" dirty="0"/>
              <a:t>3</a:t>
            </a:r>
          </a:p>
          <a:p>
            <a:endParaRPr lang="en-US" altLang="zh-CN" dirty="0"/>
          </a:p>
          <a:p>
            <a:r>
              <a:rPr lang="zh-CN" altLang="en-US" dirty="0"/>
              <a:t>其实    </a:t>
            </a:r>
            <a:r>
              <a:rPr lang="zh-CN" altLang="en-US" dirty="0">
                <a:highlight>
                  <a:srgbClr val="FFFF00"/>
                </a:highlight>
              </a:rPr>
              <a:t>他</a:t>
            </a:r>
            <a:r>
              <a:rPr lang="zh-CN" altLang="en-US" dirty="0"/>
              <a:t>    </a:t>
            </a:r>
            <a:r>
              <a:rPr lang="zh-CN" altLang="en-US" dirty="0">
                <a:highlight>
                  <a:srgbClr val="FFFF00"/>
                </a:highlight>
              </a:rPr>
              <a:t>是</a:t>
            </a:r>
            <a:r>
              <a:rPr lang="zh-CN" altLang="en-US" dirty="0"/>
              <a:t>    </a:t>
            </a:r>
            <a:r>
              <a:rPr lang="zh-CN" altLang="en-US" dirty="0">
                <a:highlight>
                  <a:srgbClr val="00FF00"/>
                </a:highlight>
              </a:rPr>
              <a:t>中国</a:t>
            </a:r>
            <a:r>
              <a:rPr lang="zh-CN" altLang="en-US" dirty="0"/>
              <a:t>     </a:t>
            </a:r>
            <a:r>
              <a:rPr lang="zh-CN" altLang="en-US" dirty="0">
                <a:highlight>
                  <a:srgbClr val="FFFF00"/>
                </a:highlight>
              </a:rPr>
              <a:t>人</a:t>
            </a:r>
            <a:r>
              <a:rPr lang="zh-CN" altLang="en-US" dirty="0"/>
              <a:t>      </a:t>
            </a:r>
            <a:r>
              <a:rPr lang="zh-CN" altLang="en-US" dirty="0">
                <a:highlight>
                  <a:srgbClr val="FFFF00"/>
                </a:highlight>
              </a:rPr>
              <a:t>啊</a:t>
            </a:r>
            <a:r>
              <a:rPr lang="zh-CN" altLang="en-US" dirty="0"/>
              <a:t>      。 </a:t>
            </a:r>
            <a:r>
              <a:rPr lang="en-US" altLang="zh-CN" dirty="0"/>
              <a:t> window size=2</a:t>
            </a:r>
          </a:p>
          <a:p>
            <a:endParaRPr lang="en-US" altLang="zh-CN" dirty="0"/>
          </a:p>
          <a:p>
            <a:r>
              <a:rPr lang="en-US" altLang="zh-CN" sz="2400" dirty="0"/>
              <a:t>1            [0.1, 0.2, 0.3, 1.1]                                      y0</a:t>
            </a:r>
          </a:p>
          <a:p>
            <a:r>
              <a:rPr lang="en-US" altLang="zh-CN" sz="2400" dirty="0"/>
              <a:t>0            [1.1, 1.2, 1.7, 3.1]                                      </a:t>
            </a:r>
            <a:r>
              <a:rPr lang="en-US" altLang="zh-CN" sz="2400" dirty="0">
                <a:highlight>
                  <a:srgbClr val="00FF00"/>
                </a:highlight>
              </a:rPr>
              <a:t>y1</a:t>
            </a:r>
          </a:p>
          <a:p>
            <a:r>
              <a:rPr lang="en-US" altLang="zh-CN" sz="2400" dirty="0"/>
              <a:t>1            [2.2, 1.3, 4.3, 8.2]                                      y2</a:t>
            </a:r>
          </a:p>
          <a:p>
            <a:r>
              <a:rPr lang="en-US" altLang="zh-CN" sz="2400" dirty="0"/>
              <a:t>0            [1.1, 0.5, 2.1, 3.0]          -&gt; [a, b, </a:t>
            </a:r>
            <a:r>
              <a:rPr lang="en-US" altLang="zh-CN" sz="2400" dirty="0" err="1"/>
              <a:t>c,d</a:t>
            </a:r>
            <a:r>
              <a:rPr lang="en-US" altLang="zh-CN" sz="2400" dirty="0"/>
              <a:t>]  -&gt; y3</a:t>
            </a:r>
          </a:p>
          <a:p>
            <a:r>
              <a:rPr lang="en-US" altLang="zh-CN" sz="2400" dirty="0"/>
              <a:t>1            [0.2, 1.1, 1.2, 1.2]                                      y4</a:t>
            </a:r>
          </a:p>
          <a:p>
            <a:r>
              <a:rPr lang="en-US" altLang="zh-CN" sz="2400" dirty="0"/>
              <a:t>1            [0.3, 4.1, 2.3, 4.2]                                      y5</a:t>
            </a:r>
          </a:p>
          <a:p>
            <a:r>
              <a:rPr lang="en-US" altLang="zh-CN" sz="2400" dirty="0"/>
              <a:t>0            [0.4, 1.6, 1.5, 1.1]                                      y6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e(V * 1)          L(V * d)                     1 * d                V * 1             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0433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6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机器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翻译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1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87"/>
          <p:cNvSpPr txBox="1"/>
          <p:nvPr/>
        </p:nvSpPr>
        <p:spPr>
          <a:xfrm>
            <a:off x="2966466" y="329410"/>
            <a:ext cx="318414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前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馈神经网络</a:t>
            </a:r>
          </a:p>
        </p:txBody>
      </p:sp>
      <p:sp>
        <p:nvSpPr>
          <p:cNvPr id="188" name="TextBox 188"/>
          <p:cNvSpPr txBox="1"/>
          <p:nvPr/>
        </p:nvSpPr>
        <p:spPr>
          <a:xfrm>
            <a:off x="5567934" y="1657610"/>
            <a:ext cx="2579746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416051" algn="l"/>
                <a:tab pos="1400555" algn="l"/>
              </a:tabLst>
            </a:pPr>
            <a:r>
              <a:rPr lang="en-US" altLang="zh-CN" sz="2400" dirty="0">
                <a:solidFill>
                  <a:srgbClr val="000000"/>
                </a:solidFill>
                <a:latin typeface="Cambria"/>
                <a:ea typeface="Cambria"/>
              </a:rPr>
              <a:t>|	</a:t>
            </a:r>
            <a:r>
              <a:rPr lang="en-US" altLang="zh-CN" sz="1750" spc="100" dirty="0">
                <a:solidFill>
                  <a:srgbClr val="000000"/>
                </a:solidFill>
                <a:latin typeface="Cambria"/>
                <a:ea typeface="Cambria"/>
              </a:rPr>
              <a:t>−</a:t>
            </a:r>
            <a:r>
              <a:rPr lang="en-US" altLang="zh-CN" sz="1750" spc="104" dirty="0">
                <a:solidFill>
                  <a:srgbClr val="000000"/>
                </a:solidFill>
                <a:latin typeface="Cambria"/>
                <a:ea typeface="Cambria"/>
              </a:rPr>
              <a:t>1</a:t>
            </a:r>
            <a:r>
              <a:rPr lang="en-US" altLang="zh-CN" sz="1750" spc="4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2400" spc="220" dirty="0">
                <a:solidFill>
                  <a:srgbClr val="000000"/>
                </a:solidFill>
                <a:latin typeface="Cambria"/>
                <a:ea typeface="Cambria"/>
              </a:rPr>
              <a:t>⋯	</a:t>
            </a:r>
            <a:r>
              <a:rPr lang="en-US" altLang="zh-CN" sz="1750" spc="325" dirty="0">
                <a:solidFill>
                  <a:srgbClr val="000000"/>
                </a:solidFill>
                <a:latin typeface="Cambria"/>
                <a:ea typeface="Cambria"/>
              </a:rPr>
              <a:t>−</a:t>
            </a:r>
            <a:r>
              <a:rPr lang="en-US" altLang="zh-CN" sz="1750" spc="129" dirty="0">
                <a:solidFill>
                  <a:srgbClr val="000000"/>
                </a:solidFill>
                <a:latin typeface="Cambria"/>
                <a:cs typeface="Cambria"/>
              </a:rPr>
              <a:t>  </a:t>
            </a:r>
            <a:r>
              <a:rPr lang="en-US" altLang="zh-CN" sz="1750" spc="325" dirty="0">
                <a:solidFill>
                  <a:srgbClr val="000000"/>
                </a:solidFill>
                <a:latin typeface="Cambria"/>
                <a:ea typeface="Cambria"/>
              </a:rPr>
              <a:t>+</a:t>
            </a:r>
            <a:r>
              <a:rPr lang="en-US" altLang="zh-CN" sz="1750" spc="329" dirty="0">
                <a:solidFill>
                  <a:srgbClr val="000000"/>
                </a:solidFill>
                <a:latin typeface="Cambria"/>
                <a:ea typeface="Cambria"/>
              </a:rPr>
              <a:t>1</a:t>
            </a:r>
            <a:r>
              <a:rPr lang="en-US" altLang="zh-CN" sz="1750" spc="129" dirty="0">
                <a:solidFill>
                  <a:srgbClr val="000000"/>
                </a:solidFill>
                <a:latin typeface="Cambria"/>
                <a:cs typeface="Cambria"/>
              </a:rPr>
              <a:t>   </a:t>
            </a:r>
            <a:r>
              <a:rPr lang="en-US" altLang="zh-CN" sz="2400" spc="450" dirty="0">
                <a:solidFill>
                  <a:srgbClr val="000000"/>
                </a:solidFill>
                <a:latin typeface="Cambria"/>
                <a:ea typeface="Cambria"/>
              </a:rPr>
              <a:t>=</a:t>
            </a:r>
          </a:p>
        </p:txBody>
      </p:sp>
      <p:sp>
        <p:nvSpPr>
          <p:cNvPr id="189" name="TextBox 189"/>
          <p:cNvSpPr txBox="1"/>
          <p:nvPr/>
        </p:nvSpPr>
        <p:spPr>
          <a:xfrm>
            <a:off x="6459220" y="2540258"/>
            <a:ext cx="942970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88263" algn="l"/>
              </a:tabLst>
            </a:pPr>
            <a:r>
              <a:rPr lang="en-US" altLang="zh-CN" sz="2400" spc="-5" dirty="0">
                <a:solidFill>
                  <a:srgbClr val="000000"/>
                </a:solidFill>
                <a:latin typeface="Cambria"/>
                <a:ea typeface="Cambria"/>
              </a:rPr>
              <a:t>←	</a:t>
            </a:r>
            <a:r>
              <a:rPr lang="en-US" altLang="zh-CN" sz="2400" spc="419" dirty="0">
                <a:solidFill>
                  <a:srgbClr val="000000"/>
                </a:solidFill>
                <a:latin typeface="Cambria"/>
                <a:ea typeface="Cambria"/>
              </a:rPr>
              <a:t>+</a:t>
            </a:r>
          </a:p>
        </p:txBody>
      </p:sp>
      <p:sp>
        <p:nvSpPr>
          <p:cNvPr id="190" name="TextBox 190"/>
          <p:cNvSpPr txBox="1"/>
          <p:nvPr/>
        </p:nvSpPr>
        <p:spPr>
          <a:xfrm>
            <a:off x="5287517" y="3389380"/>
            <a:ext cx="3601843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986790" algn="l"/>
                <a:tab pos="1749044" algn="l"/>
                <a:tab pos="2424175" algn="l"/>
                <a:tab pos="3247136" algn="l"/>
              </a:tabLst>
            </a:pPr>
            <a:r>
              <a:rPr lang="en-US" altLang="zh-CN" sz="2400" spc="459" dirty="0">
                <a:solidFill>
                  <a:srgbClr val="000000"/>
                </a:solidFill>
                <a:latin typeface="Cambria"/>
                <a:ea typeface="Cambria"/>
              </a:rPr>
              <a:t>=	</a:t>
            </a:r>
            <a:r>
              <a:rPr lang="en-US" altLang="zh-CN" sz="2400" spc="-250" dirty="0">
                <a:solidFill>
                  <a:srgbClr val="000000"/>
                </a:solidFill>
                <a:latin typeface="Cambria"/>
                <a:ea typeface="Cambria"/>
              </a:rPr>
              <a:t>ℎ	</a:t>
            </a:r>
            <a:r>
              <a:rPr lang="en-US" altLang="zh-CN" sz="2400" spc="459" dirty="0">
                <a:solidFill>
                  <a:srgbClr val="000000"/>
                </a:solidFill>
                <a:latin typeface="Cambria"/>
                <a:ea typeface="Cambria"/>
              </a:rPr>
              <a:t>+	+	</a:t>
            </a:r>
            <a:r>
              <a:rPr lang="en-US" altLang="zh-CN" sz="2400" spc="419" dirty="0">
                <a:solidFill>
                  <a:srgbClr val="000000"/>
                </a:solidFill>
                <a:latin typeface="Cambria"/>
                <a:ea typeface="Cambria"/>
              </a:rPr>
              <a:t>+</a:t>
            </a:r>
          </a:p>
        </p:txBody>
      </p:sp>
      <p:sp>
        <p:nvSpPr>
          <p:cNvPr id="191" name="TextBox 191"/>
          <p:cNvSpPr txBox="1"/>
          <p:nvPr/>
        </p:nvSpPr>
        <p:spPr>
          <a:xfrm>
            <a:off x="130810" y="4807313"/>
            <a:ext cx="8470865" cy="4221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15416"/>
              </a:lnSpc>
              <a:tabLst>
                <a:tab pos="2490723" algn="l"/>
                <a:tab pos="3372611" algn="l"/>
                <a:tab pos="5211826" algn="l"/>
                <a:tab pos="6274816" algn="l"/>
                <a:tab pos="7742682" algn="l"/>
              </a:tabLst>
            </a:pPr>
            <a:r>
              <a:rPr lang="en-US" altLang="zh-CN" sz="1400" i="1" spc="-5" dirty="0">
                <a:solidFill>
                  <a:srgbClr val="000000"/>
                </a:solidFill>
                <a:latin typeface="Calibri"/>
                <a:ea typeface="Calibri"/>
              </a:rPr>
              <a:t>L	L	L	</a:t>
            </a:r>
            <a:r>
              <a:rPr lang="en-US" altLang="zh-CN" sz="2400" spc="459" dirty="0">
                <a:solidFill>
                  <a:srgbClr val="000000"/>
                </a:solidFill>
                <a:latin typeface="Cambria"/>
                <a:ea typeface="Cambria"/>
              </a:rPr>
              <a:t>=	</a:t>
            </a:r>
            <a:r>
              <a:rPr lang="en-US" altLang="zh-CN" sz="1750" spc="89" dirty="0">
                <a:solidFill>
                  <a:srgbClr val="000000"/>
                </a:solidFill>
                <a:latin typeface="Cambria"/>
                <a:ea typeface="Cambria"/>
              </a:rPr>
              <a:t>−1</a:t>
            </a:r>
            <a:r>
              <a:rPr lang="en-US" altLang="zh-CN" sz="1750" spc="34" dirty="0">
                <a:solidFill>
                  <a:srgbClr val="000000"/>
                </a:solidFill>
                <a:latin typeface="Cambria"/>
                <a:cs typeface="Cambria"/>
              </a:rPr>
              <a:t>  </a:t>
            </a:r>
            <a:r>
              <a:rPr lang="en-US" altLang="zh-CN" sz="2400" spc="44" dirty="0">
                <a:solidFill>
                  <a:srgbClr val="000000"/>
                </a:solidFill>
                <a:latin typeface="Cambria"/>
                <a:ea typeface="Cambria"/>
              </a:rPr>
              <a:t>,</a:t>
            </a:r>
            <a:r>
              <a:rPr lang="en-US" altLang="zh-CN" sz="2400" spc="50" dirty="0">
                <a:solidFill>
                  <a:srgbClr val="000000"/>
                </a:solidFill>
                <a:latin typeface="Cambria"/>
                <a:cs typeface="Cambria"/>
              </a:rPr>
              <a:t> </a:t>
            </a:r>
            <a:r>
              <a:rPr lang="en-US" altLang="zh-CN" sz="2400" spc="195" dirty="0">
                <a:solidFill>
                  <a:srgbClr val="000000"/>
                </a:solidFill>
                <a:latin typeface="Cambria"/>
                <a:ea typeface="Cambria"/>
              </a:rPr>
              <a:t>⋯	</a:t>
            </a:r>
            <a:r>
              <a:rPr lang="en-US" altLang="zh-CN" sz="1750" spc="265" dirty="0">
                <a:solidFill>
                  <a:srgbClr val="000000"/>
                </a:solidFill>
                <a:latin typeface="Cambria"/>
                <a:ea typeface="Cambria"/>
              </a:rPr>
              <a:t>−</a:t>
            </a:r>
            <a:r>
              <a:rPr lang="en-US" altLang="zh-CN" sz="1750" spc="104" dirty="0">
                <a:solidFill>
                  <a:srgbClr val="000000"/>
                </a:solidFill>
                <a:latin typeface="Cambria"/>
                <a:cs typeface="Cambria"/>
              </a:rPr>
              <a:t>  </a:t>
            </a:r>
            <a:r>
              <a:rPr lang="en-US" altLang="zh-CN" sz="1750" spc="270" dirty="0">
                <a:solidFill>
                  <a:srgbClr val="000000"/>
                </a:solidFill>
                <a:latin typeface="Cambria"/>
                <a:ea typeface="Cambria"/>
              </a:rPr>
              <a:t>+</a:t>
            </a:r>
            <a:r>
              <a:rPr lang="en-US" altLang="zh-CN" sz="1750" spc="265" dirty="0">
                <a:solidFill>
                  <a:srgbClr val="000000"/>
                </a:solidFill>
                <a:latin typeface="Cambria"/>
                <a:ea typeface="Cambria"/>
              </a:rPr>
              <a:t>1</a:t>
            </a:r>
          </a:p>
        </p:txBody>
      </p:sp>
      <p:sp>
        <p:nvSpPr>
          <p:cNvPr id="192" name="TextBox 192"/>
          <p:cNvSpPr txBox="1"/>
          <p:nvPr/>
        </p:nvSpPr>
        <p:spPr>
          <a:xfrm>
            <a:off x="3231388" y="5625401"/>
            <a:ext cx="201641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i="1" spc="-15" dirty="0">
                <a:solidFill>
                  <a:srgbClr val="000000"/>
                </a:solidFill>
                <a:latin typeface="Calibri"/>
                <a:ea typeface="Calibri"/>
              </a:rPr>
              <a:t>L</a:t>
            </a:r>
          </a:p>
        </p:txBody>
      </p:sp>
      <p:sp>
        <p:nvSpPr>
          <p:cNvPr id="193" name="TextBox 193"/>
          <p:cNvSpPr txBox="1"/>
          <p:nvPr/>
        </p:nvSpPr>
        <p:spPr>
          <a:xfrm>
            <a:off x="381761" y="5996692"/>
            <a:ext cx="8026530" cy="381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5276341" algn="l"/>
              </a:tabLst>
            </a:pPr>
            <a:r>
              <a:rPr lang="en-US" altLang="zh-CN" sz="1400" i="1" spc="-5" dirty="0">
                <a:solidFill>
                  <a:srgbClr val="000000"/>
                </a:solidFill>
                <a:latin typeface="Calibri"/>
                <a:ea typeface="Calibri"/>
              </a:rPr>
              <a:t>L	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ea typeface="Times New Roman"/>
              </a:rPr>
              <a:t>[Bengio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ea typeface="Times New Roman"/>
              </a:rPr>
              <a:t>et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ea typeface="Times New Roman"/>
              </a:rPr>
              <a:t>al.,</a:t>
            </a:r>
            <a:r>
              <a:rPr lang="en-US" altLang="zh-CN" sz="2500" spc="-10" dirty="0">
                <a:solidFill>
                  <a:srgbClr val="833A0B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500" dirty="0">
                <a:solidFill>
                  <a:srgbClr val="833A0B"/>
                </a:solidFill>
                <a:latin typeface="Times New Roman"/>
                <a:ea typeface="Times New Roman"/>
              </a:rPr>
              <a:t>2003]</a:t>
            </a:r>
          </a:p>
        </p:txBody>
      </p:sp>
      <p:sp>
        <p:nvSpPr>
          <p:cNvPr id="194" name="TextBox 194"/>
          <p:cNvSpPr txBox="1"/>
          <p:nvPr/>
        </p:nvSpPr>
        <p:spPr>
          <a:xfrm>
            <a:off x="8396223" y="6403801"/>
            <a:ext cx="3247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2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227"/>
          <p:cNvSpPr txBox="1"/>
          <p:nvPr/>
        </p:nvSpPr>
        <p:spPr>
          <a:xfrm>
            <a:off x="3348990" y="329410"/>
            <a:ext cx="267461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词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向量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分布</a:t>
            </a:r>
          </a:p>
        </p:txBody>
      </p:sp>
      <p:sp>
        <p:nvSpPr>
          <p:cNvPr id="228" name="TextBox 228"/>
          <p:cNvSpPr txBox="1"/>
          <p:nvPr/>
        </p:nvSpPr>
        <p:spPr>
          <a:xfrm>
            <a:off x="215391" y="6040056"/>
            <a:ext cx="8960915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2400" b="1" spc="69" dirty="0">
                <a:solidFill>
                  <a:srgbClr val="BF0000"/>
                </a:solidFill>
                <a:latin typeface="宋体"/>
                <a:ea typeface="宋体"/>
              </a:rPr>
              <a:t>在低维</a:t>
            </a:r>
            <a:r>
              <a:rPr lang="zh-CN" altLang="en-US" sz="2400" b="1" spc="85" dirty="0">
                <a:solidFill>
                  <a:srgbClr val="BF0000"/>
                </a:solidFill>
                <a:latin typeface="宋体"/>
                <a:ea typeface="宋体"/>
              </a:rPr>
              <a:t>、</a:t>
            </a:r>
            <a:r>
              <a:rPr lang="zh-CN" altLang="en-US" sz="2400" b="1" spc="69" dirty="0">
                <a:solidFill>
                  <a:srgbClr val="BF0000"/>
                </a:solidFill>
                <a:latin typeface="宋体"/>
                <a:ea typeface="宋体"/>
              </a:rPr>
              <a:t>稠密的实数向量空间中</a:t>
            </a:r>
            <a:r>
              <a:rPr lang="zh-CN" altLang="en-US" sz="2400" b="1" spc="114" dirty="0">
                <a:solidFill>
                  <a:srgbClr val="BF0000"/>
                </a:solidFill>
                <a:latin typeface="宋体"/>
                <a:ea typeface="宋体"/>
              </a:rPr>
              <a:t>，</a:t>
            </a:r>
            <a:r>
              <a:rPr lang="zh-CN" altLang="en-US" sz="2400" b="1" spc="69" dirty="0">
                <a:solidFill>
                  <a:srgbClr val="BF0000"/>
                </a:solidFill>
                <a:latin typeface="宋体"/>
                <a:ea typeface="宋体"/>
              </a:rPr>
              <a:t>相似的词聚集在一起</a:t>
            </a:r>
            <a:r>
              <a:rPr lang="zh-CN" altLang="en-US" sz="2400" b="1" spc="114" dirty="0">
                <a:solidFill>
                  <a:srgbClr val="BF0000"/>
                </a:solidFill>
                <a:latin typeface="宋体"/>
                <a:ea typeface="宋体"/>
              </a:rPr>
              <a:t>，</a:t>
            </a:r>
            <a:r>
              <a:rPr lang="zh-CN" altLang="en-US" sz="2400" b="1" spc="69" dirty="0">
                <a:solidFill>
                  <a:srgbClr val="BF0000"/>
                </a:solidFill>
                <a:latin typeface="宋体"/>
                <a:ea typeface="宋体"/>
              </a:rPr>
              <a:t>在相同</a:t>
            </a:r>
          </a:p>
        </p:txBody>
      </p:sp>
      <p:sp>
        <p:nvSpPr>
          <p:cNvPr id="229" name="TextBox 229"/>
          <p:cNvSpPr txBox="1"/>
          <p:nvPr/>
        </p:nvSpPr>
        <p:spPr>
          <a:xfrm>
            <a:off x="215391" y="6405816"/>
            <a:ext cx="8505598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8180831" algn="l"/>
              </a:tabLst>
            </a:pPr>
            <a:r>
              <a:rPr lang="zh-CN" altLang="en-US" sz="2400" b="1" dirty="0">
                <a:solidFill>
                  <a:srgbClr val="BF0000"/>
                </a:solidFill>
                <a:latin typeface="宋体"/>
                <a:ea typeface="宋体"/>
              </a:rPr>
              <a:t>的历史上下文中具有相似的概率分布</a:t>
            </a:r>
            <a:r>
              <a:rPr lang="zh-CN" altLang="en-US" sz="2400" b="1" spc="10" dirty="0">
                <a:solidFill>
                  <a:srgbClr val="BF0000"/>
                </a:solidFill>
                <a:latin typeface="宋体"/>
                <a:ea typeface="宋体"/>
              </a:rPr>
              <a:t>！	</a:t>
            </a:r>
            <a:r>
              <a:rPr lang="en-US" altLang="zh-CN" sz="1400" spc="-25" dirty="0">
                <a:solidFill>
                  <a:srgbClr val="7D7D7D"/>
                </a:solidFill>
                <a:latin typeface="Arial"/>
                <a:ea typeface="Arial"/>
              </a:rPr>
              <a:t>34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27"/>
          <p:cNvSpPr txBox="1"/>
          <p:nvPr/>
        </p:nvSpPr>
        <p:spPr>
          <a:xfrm>
            <a:off x="3348990" y="329410"/>
            <a:ext cx="2674619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词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向量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分布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89BCD43-885E-4EDD-8636-DE2762232A5D}"/>
              </a:ext>
            </a:extLst>
          </p:cNvPr>
          <p:cNvSpPr txBox="1">
            <a:spLocks noChangeArrowheads="1"/>
          </p:cNvSpPr>
          <p:nvPr/>
        </p:nvSpPr>
        <p:spPr>
          <a:xfrm>
            <a:off x="215391" y="1013033"/>
            <a:ext cx="8291512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/>
              <a:t>向量加减法</a:t>
            </a:r>
          </a:p>
          <a:p>
            <a:pPr lvl="1"/>
            <a:r>
              <a:rPr lang="zh-CN" altLang="en-US" sz="2400"/>
              <a:t>"中国+北京-日本"，"中国+北京-法国"，"家庭+孩子-学校"</a:t>
            </a:r>
            <a:endParaRPr lang="zh-CN" altLang="en-US" sz="2400" dirty="0"/>
          </a:p>
        </p:txBody>
      </p:sp>
      <p:pic>
        <p:nvPicPr>
          <p:cNvPr id="7" name="Picture 4" descr="中国北京日本">
            <a:extLst>
              <a:ext uri="{FF2B5EF4-FFF2-40B4-BE49-F238E27FC236}">
                <a16:creationId xmlns:a16="http://schemas.microsoft.com/office/drawing/2014/main" id="{07B0E334-2B52-4129-9846-80D4294EB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388" y="2303255"/>
            <a:ext cx="2887662" cy="3529012"/>
          </a:xfrm>
          <a:prstGeom prst="rect">
            <a:avLst/>
          </a:prstGeom>
          <a:noFill/>
        </p:spPr>
      </p:pic>
      <p:pic>
        <p:nvPicPr>
          <p:cNvPr id="8" name="Picture 5" descr="中国北京法国">
            <a:extLst>
              <a:ext uri="{FF2B5EF4-FFF2-40B4-BE49-F238E27FC236}">
                <a16:creationId xmlns:a16="http://schemas.microsoft.com/office/drawing/2014/main" id="{05F804C5-F388-43C0-894D-9C6A1EFB4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32138" y="2317542"/>
            <a:ext cx="2703512" cy="3527425"/>
          </a:xfrm>
          <a:prstGeom prst="rect">
            <a:avLst/>
          </a:prstGeom>
          <a:noFill/>
        </p:spPr>
      </p:pic>
      <p:pic>
        <p:nvPicPr>
          <p:cNvPr id="9" name="Picture 6" descr="家庭孩子学校">
            <a:extLst>
              <a:ext uri="{FF2B5EF4-FFF2-40B4-BE49-F238E27FC236}">
                <a16:creationId xmlns:a16="http://schemas.microsoft.com/office/drawing/2014/main" id="{E88B5563-4D33-453F-8965-4C17116BC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425" y="2303255"/>
            <a:ext cx="2809875" cy="35417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999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Picture 3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327"/>
          <p:cNvSpPr txBox="1"/>
          <p:nvPr/>
        </p:nvSpPr>
        <p:spPr>
          <a:xfrm>
            <a:off x="1735073" y="326551"/>
            <a:ext cx="5902452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最基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础问题</a:t>
            </a:r>
          </a:p>
        </p:txBody>
      </p:sp>
      <p:sp>
        <p:nvSpPr>
          <p:cNvPr id="328" name="TextBox 328"/>
          <p:cNvSpPr txBox="1"/>
          <p:nvPr/>
        </p:nvSpPr>
        <p:spPr>
          <a:xfrm>
            <a:off x="1427480" y="988405"/>
            <a:ext cx="1637791" cy="3221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22000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输入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文本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词法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  <a:r>
              <a:rPr lang="zh-CN" altLang="en-US" sz="3200" spc="-25" dirty="0">
                <a:solidFill>
                  <a:srgbClr val="000000"/>
                </a:solidFill>
                <a:latin typeface="宋体"/>
                <a:ea typeface="宋体"/>
              </a:rPr>
              <a:t>句法</a:t>
            </a:r>
            <a:r>
              <a:rPr lang="zh-CN" altLang="en-US" sz="3200" spc="-15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</a:p>
        </p:txBody>
      </p:sp>
      <p:sp>
        <p:nvSpPr>
          <p:cNvPr id="329" name="TextBox 329"/>
          <p:cNvSpPr txBox="1"/>
          <p:nvPr/>
        </p:nvSpPr>
        <p:spPr>
          <a:xfrm>
            <a:off x="5108447" y="968593"/>
            <a:ext cx="1637284" cy="32411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15036" indent="-415036" hangingPunct="0">
              <a:lnSpc>
                <a:spcPct val="221250"/>
              </a:lnSpc>
            </a:pP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处理</a:t>
            </a:r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对象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词语</a:t>
            </a:r>
            <a:br/>
            <a:r>
              <a:rPr lang="zh-CN" altLang="en-US" sz="3200" spc="-10" dirty="0">
                <a:solidFill>
                  <a:srgbClr val="000000"/>
                </a:solidFill>
                <a:latin typeface="宋体"/>
                <a:ea typeface="宋体"/>
              </a:rPr>
              <a:t>短语</a:t>
            </a:r>
          </a:p>
        </p:txBody>
      </p:sp>
      <p:sp>
        <p:nvSpPr>
          <p:cNvPr id="330" name="TextBox 330"/>
          <p:cNvSpPr txBox="1"/>
          <p:nvPr/>
        </p:nvSpPr>
        <p:spPr>
          <a:xfrm>
            <a:off x="7255764" y="4115653"/>
            <a:ext cx="216230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b="1" spc="-254" dirty="0">
                <a:solidFill>
                  <a:srgbClr val="BF0000"/>
                </a:solidFill>
                <a:latin typeface="宋体"/>
                <a:ea typeface="宋体"/>
              </a:rPr>
              <a:t>如何表示？</a:t>
            </a:r>
            <a:endParaRPr lang="en-US" altLang="zh-CN" sz="3200" b="1" spc="-254" dirty="0">
              <a:solidFill>
                <a:srgbClr val="BF0000"/>
              </a:solidFill>
              <a:latin typeface="宋体"/>
              <a:ea typeface="宋体"/>
            </a:endParaRPr>
          </a:p>
        </p:txBody>
      </p:sp>
      <p:sp>
        <p:nvSpPr>
          <p:cNvPr id="331" name="TextBox 331"/>
          <p:cNvSpPr txBox="1"/>
          <p:nvPr/>
        </p:nvSpPr>
        <p:spPr>
          <a:xfrm>
            <a:off x="1427480" y="4850983"/>
            <a:ext cx="1637283" cy="1707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语义分析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60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篇章分析</a:t>
            </a:r>
          </a:p>
        </p:txBody>
      </p:sp>
      <p:sp>
        <p:nvSpPr>
          <p:cNvPr id="332" name="TextBox 332"/>
          <p:cNvSpPr txBox="1"/>
          <p:nvPr/>
        </p:nvSpPr>
        <p:spPr>
          <a:xfrm>
            <a:off x="5141721" y="4850983"/>
            <a:ext cx="1750314" cy="17118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34772">
              <a:lnSpc>
                <a:spcPct val="100000"/>
              </a:lnSpc>
            </a:pPr>
            <a:r>
              <a:rPr lang="zh-CN" altLang="en-US" sz="3200" b="1" spc="-20" dirty="0">
                <a:solidFill>
                  <a:srgbClr val="BF0000"/>
                </a:solidFill>
                <a:latin typeface="宋体"/>
                <a:ea typeface="宋体"/>
              </a:rPr>
              <a:t>句子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795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段落</a:t>
            </a:r>
            <a:r>
              <a:rPr lang="en-US" altLang="zh-CN" sz="3200" dirty="0">
                <a:solidFill>
                  <a:srgbClr val="000000"/>
                </a:solidFill>
                <a:latin typeface="Times New Roman"/>
                <a:ea typeface="Times New Roman"/>
              </a:rPr>
              <a:t>/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篇章</a:t>
            </a:r>
          </a:p>
        </p:txBody>
      </p:sp>
      <p:sp>
        <p:nvSpPr>
          <p:cNvPr id="333" name="TextBox 333"/>
          <p:cNvSpPr txBox="1"/>
          <p:nvPr/>
        </p:nvSpPr>
        <p:spPr>
          <a:xfrm>
            <a:off x="8396223" y="6403801"/>
            <a:ext cx="210466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51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27"/>
          <p:cNvSpPr txBox="1"/>
          <p:nvPr/>
        </p:nvSpPr>
        <p:spPr>
          <a:xfrm>
            <a:off x="1003553" y="1084196"/>
            <a:ext cx="5902452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E4EB8F-721A-467F-A6C9-660FE85CE51C}"/>
              </a:ext>
            </a:extLst>
          </p:cNvPr>
          <p:cNvSpPr txBox="1"/>
          <p:nvPr/>
        </p:nvSpPr>
        <p:spPr>
          <a:xfrm>
            <a:off x="862149" y="2037806"/>
            <a:ext cx="5721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通过词向量如何得到句子向量：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平均各个词语的词向量即可得到句子向量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求各个词的加权平均向量，权重就是</a:t>
            </a:r>
            <a:r>
              <a:rPr lang="en-US" altLang="zh-CN" dirty="0" err="1"/>
              <a:t>tf-idf</a:t>
            </a:r>
            <a:r>
              <a:rPr lang="zh-CN" altLang="en-US" dirty="0"/>
              <a:t>的值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188258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Picture 4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415"/>
          <p:cNvSpPr txBox="1"/>
          <p:nvPr/>
        </p:nvSpPr>
        <p:spPr>
          <a:xfrm>
            <a:off x="224790" y="329410"/>
            <a:ext cx="8897616" cy="62877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378961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参考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文献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44"/>
              </a:lnSpc>
            </a:pPr>
            <a:endParaRPr lang="en-US" dirty="0"/>
          </a:p>
          <a:p>
            <a:pPr marL="0" hangingPunct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1,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Bengio,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Y.;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Ducharme,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R.;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Vincent,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P.;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Jauvin,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C.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2003.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neural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probabilistic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language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model.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Journal</a:t>
            </a:r>
            <a:r>
              <a:rPr lang="en-US" altLang="zh-CN" sz="1800" i="1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Machine</a:t>
            </a:r>
            <a:r>
              <a:rPr lang="en-US" altLang="zh-CN" sz="1800" i="1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Learning</a:t>
            </a:r>
            <a:r>
              <a:rPr lang="en-US" altLang="zh-CN" sz="1800" i="1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Research</a:t>
            </a:r>
            <a:r>
              <a:rPr lang="en-US" altLang="zh-CN" sz="1800" i="1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3:1137–1155.</a:t>
            </a:r>
          </a:p>
          <a:p>
            <a:pPr marL="0" hangingPunct="0">
              <a:lnSpc>
                <a:spcPct val="100000"/>
              </a:lnSpc>
            </a:pP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2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Socher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14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Pennington,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14" dirty="0">
                <a:solidFill>
                  <a:srgbClr val="000000"/>
                </a:solidFill>
                <a:latin typeface="Times New Roman"/>
                <a:ea typeface="Times New Roman"/>
              </a:rPr>
              <a:t>J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Huang,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20" dirty="0">
                <a:solidFill>
                  <a:srgbClr val="000000"/>
                </a:solidFill>
                <a:latin typeface="Times New Roman"/>
                <a:ea typeface="Times New Roman"/>
              </a:rPr>
              <a:t>E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25" dirty="0">
                <a:solidFill>
                  <a:srgbClr val="000000"/>
                </a:solidFill>
                <a:latin typeface="Times New Roman"/>
                <a:ea typeface="Times New Roman"/>
              </a:rPr>
              <a:t>H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Ng,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25" dirty="0">
                <a:solidFill>
                  <a:srgbClr val="000000"/>
                </a:solidFill>
                <a:latin typeface="Times New Roman"/>
                <a:ea typeface="Times New Roman"/>
              </a:rPr>
              <a:t>Y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0" dirty="0">
                <a:solidFill>
                  <a:srgbClr val="000000"/>
                </a:solidFill>
                <a:latin typeface="Times New Roman"/>
                <a:ea typeface="Times New Roman"/>
              </a:rPr>
              <a:t>Manning,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35" dirty="0">
                <a:solidFill>
                  <a:srgbClr val="000000"/>
                </a:solidFill>
                <a:latin typeface="Times New Roman"/>
                <a:ea typeface="Times New Roman"/>
              </a:rPr>
              <a:t>C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25" dirty="0">
                <a:solidFill>
                  <a:srgbClr val="000000"/>
                </a:solidFill>
                <a:latin typeface="Times New Roman"/>
                <a:ea typeface="Times New Roman"/>
              </a:rPr>
              <a:t>D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2011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85" dirty="0">
                <a:solidFill>
                  <a:srgbClr val="000000"/>
                </a:solidFill>
                <a:latin typeface="Times New Roman"/>
                <a:ea typeface="Times New Roman"/>
              </a:rPr>
              <a:t>Semi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supervised</a:t>
            </a:r>
            <a:r>
              <a:rPr lang="en-US" altLang="zh-CN" sz="1800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recursive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autoencoders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predicting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sentiment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distributions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spc="20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spc="25" dirty="0">
                <a:solidFill>
                  <a:srgbClr val="000000"/>
                </a:solidFill>
                <a:latin typeface="Times New Roman"/>
                <a:ea typeface="Times New Roman"/>
              </a:rPr>
              <a:t>Proc</a:t>
            </a:r>
            <a:r>
              <a:rPr lang="en-US" altLang="zh-CN" sz="1800" i="1" spc="3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i="1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spc="2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spc="34" dirty="0">
                <a:solidFill>
                  <a:srgbClr val="000000"/>
                </a:solidFill>
                <a:latin typeface="Times New Roman"/>
                <a:ea typeface="Times New Roman"/>
              </a:rPr>
              <a:t>EMNLP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151</a:t>
            </a:r>
            <a:r>
              <a:rPr lang="en-US" altLang="zh-CN" sz="1800" spc="-5" dirty="0">
                <a:solidFill>
                  <a:srgbClr val="000000"/>
                </a:solidFill>
                <a:latin typeface="Times New Roman"/>
                <a:ea typeface="Times New Roman"/>
              </a:rPr>
              <a:t>–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161</a:t>
            </a:r>
            <a:r>
              <a:rPr lang="en-US" altLang="zh-CN" sz="1800" spc="-1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 marL="0" hangingPunct="0">
              <a:lnSpc>
                <a:spcPct val="99583"/>
              </a:lnSpc>
            </a:pP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3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Socher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Perelygin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Wu,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J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Y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Chuang,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J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Manning,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75" dirty="0">
                <a:solidFill>
                  <a:srgbClr val="000000"/>
                </a:solidFill>
                <a:latin typeface="Times New Roman"/>
                <a:ea typeface="Times New Roman"/>
              </a:rPr>
              <a:t>C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Ng,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Y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Potts,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C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2013.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Recursive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deep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semantic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compositionality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over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sentiment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treebank.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EMNLP</a:t>
            </a:r>
            <a:r>
              <a:rPr lang="en-US" altLang="zh-CN" sz="1800" i="1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2013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 marL="0">
              <a:lnSpc>
                <a:spcPct val="100000"/>
              </a:lnSpc>
            </a:pP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4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Collobert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R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Weston,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J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2008.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A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unified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architecture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natural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language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processing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:</a:t>
            </a:r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Deep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neural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networks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multitask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learning.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ICML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-69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160–167.</a:t>
            </a:r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5,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Mikolov,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T.;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Karafiat,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M.;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Burget,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L.;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Cernocky,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J.;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Khudanpur,</a:t>
            </a:r>
            <a:r>
              <a:rPr lang="en-US" altLang="zh-CN" sz="1800" spc="-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S.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2010.</a:t>
            </a:r>
            <a:r>
              <a:rPr lang="en-US" altLang="zh-CN" sz="1800" spc="-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Recurrent</a:t>
            </a:r>
            <a:r>
              <a:rPr lang="en-US" altLang="zh-CN" sz="1800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neural</a:t>
            </a:r>
          </a:p>
          <a:p>
            <a:pPr marL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network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based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language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model.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INTERSPEECH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1045–1048.</a:t>
            </a:r>
          </a:p>
          <a:p>
            <a:pPr marL="0" hangingPunct="0">
              <a:lnSpc>
                <a:spcPct val="99583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6,</a:t>
            </a:r>
            <a:r>
              <a:rPr lang="en-US" altLang="zh-CN" sz="1800" spc="125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Mikolov,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T.;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Sutskever,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I.;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Chen,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K.;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Corrado,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G.;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Dean,</a:t>
            </a:r>
            <a:r>
              <a:rPr lang="en-US" altLang="zh-CN" sz="1800" spc="125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2013.</a:t>
            </a:r>
            <a:r>
              <a:rPr lang="en-US" altLang="zh-CN" sz="1800" spc="129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Distributed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representations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words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-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phrases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their</a:t>
            </a:r>
            <a:r>
              <a:rPr lang="en-US" altLang="zh-CN" sz="1800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compositionality.</a:t>
            </a:r>
            <a:r>
              <a:rPr lang="en-US" altLang="zh-CN" sz="1800" spc="-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NIPS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 marL="0" hangingPunct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7,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Devlin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J.,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Zbib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R.,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Huang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Z.,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Lamar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T.,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Schwartz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R.,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Makhoul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2014.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Fast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robust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neural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network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joint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models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statistical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machine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translation.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ACL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-9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2014.</a:t>
            </a:r>
          </a:p>
          <a:p>
            <a:pPr marL="0" hangingPunct="0">
              <a:lnSpc>
                <a:spcPct val="100000"/>
              </a:lnSpc>
            </a:pP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8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Sarthak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Jain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Shashank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Batra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2015.</a:t>
            </a:r>
            <a:r>
              <a:rPr lang="en-US" altLang="zh-CN" sz="1800" spc="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Cross-Lingual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Sentiment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Analysis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using</a:t>
            </a:r>
            <a:r>
              <a:rPr lang="en-US" altLang="zh-CN" sz="1800" spc="2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modified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BRAE.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EMNLP</a:t>
            </a:r>
            <a:r>
              <a:rPr lang="en-US" altLang="zh-CN" sz="1800" i="1" spc="-11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2015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100"/>
              </a:lnSpc>
            </a:pPr>
            <a:endParaRPr lang="en-US" dirty="0"/>
          </a:p>
          <a:p>
            <a:pPr marL="0" indent="8171433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65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Picture 4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417"/>
          <p:cNvSpPr txBox="1"/>
          <p:nvPr/>
        </p:nvSpPr>
        <p:spPr>
          <a:xfrm>
            <a:off x="224790" y="329410"/>
            <a:ext cx="8897918" cy="62877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3378961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参考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文献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69"/>
              </a:lnSpc>
            </a:pPr>
            <a:endParaRPr lang="en-US" dirty="0"/>
          </a:p>
          <a:p>
            <a:pPr marL="0" hangingPunct="0">
              <a:lnSpc>
                <a:spcPct val="100000"/>
              </a:lnSpc>
            </a:pP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9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Wenpeng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Hu,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Jiajun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Zhang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Nan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Zheng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Different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Contexts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Lead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to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Different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9" dirty="0">
                <a:solidFill>
                  <a:srgbClr val="000000"/>
                </a:solidFill>
                <a:latin typeface="Times New Roman"/>
                <a:ea typeface="Times New Roman"/>
              </a:rPr>
              <a:t>Word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Embeddings.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COLING</a:t>
            </a:r>
            <a:r>
              <a:rPr lang="en-US" altLang="zh-CN" sz="1800" i="1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2016.</a:t>
            </a:r>
          </a:p>
          <a:p>
            <a:pPr marL="0" hangingPunct="0">
              <a:lnSpc>
                <a:spcPct val="99583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10.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Shaonan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Wang,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Jiajun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Zhang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Chengqing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Zong.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Learning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Sentence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Representation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Guidance</a:t>
            </a:r>
            <a:r>
              <a:rPr lang="en-US" altLang="zh-CN" sz="1800" spc="-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Human</a:t>
            </a:r>
            <a:r>
              <a:rPr lang="en-US" altLang="zh-CN" sz="180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Attention.</a:t>
            </a:r>
            <a:r>
              <a:rPr lang="en-US" altLang="zh-CN" sz="180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</a:rPr>
              <a:t>https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  <a:hlinkClick r:id="rId3"/>
              </a:rPr>
              <a:t>: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</a:rPr>
              <a:t>//arxiv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  <a:hlinkClick r:id="" action="ppaction://noaction"/>
              </a:rPr>
              <a:t>.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</a:rPr>
              <a:t>org/pdf/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  <a:hlinkClick r:id="" action="ppaction://noaction"/>
              </a:rPr>
              <a:t>1609.09189.</a:t>
            </a:r>
            <a:r>
              <a:rPr lang="en-US" altLang="zh-CN" sz="1800" i="1" dirty="0">
                <a:solidFill>
                  <a:srgbClr val="0361C0"/>
                </a:solidFill>
                <a:latin typeface="Times New Roman"/>
                <a:ea typeface="Times New Roman"/>
              </a:rPr>
              <a:t>pdf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 marL="0" hangingPunct="0">
              <a:lnSpc>
                <a:spcPct val="100000"/>
              </a:lnSpc>
            </a:pP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11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Zhang,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J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Liu,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ea typeface="Times New Roman"/>
              </a:rPr>
              <a:t>S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34" dirty="0">
                <a:solidFill>
                  <a:srgbClr val="000000"/>
                </a:solidFill>
                <a:latin typeface="Times New Roman"/>
                <a:ea typeface="Times New Roman"/>
              </a:rPr>
              <a:t>Li,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0" dirty="0">
                <a:solidFill>
                  <a:srgbClr val="000000"/>
                </a:solidFill>
                <a:latin typeface="Times New Roman"/>
                <a:ea typeface="Times New Roman"/>
              </a:rPr>
              <a:t>M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Zhou,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104" dirty="0">
                <a:solidFill>
                  <a:srgbClr val="000000"/>
                </a:solidFill>
                <a:latin typeface="Times New Roman"/>
                <a:ea typeface="Times New Roman"/>
              </a:rPr>
              <a:t>M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.;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5" dirty="0">
                <a:solidFill>
                  <a:srgbClr val="000000"/>
                </a:solidFill>
                <a:latin typeface="Times New Roman"/>
                <a:ea typeface="Times New Roman"/>
              </a:rPr>
              <a:t>Zong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ea typeface="Times New Roman"/>
              </a:rPr>
              <a:t>,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ea typeface="Times New Roman"/>
              </a:rPr>
              <a:t>C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50" dirty="0">
                <a:solidFill>
                  <a:srgbClr val="000000"/>
                </a:solidFill>
                <a:latin typeface="Times New Roman"/>
                <a:ea typeface="Times New Roman"/>
              </a:rPr>
              <a:t>2014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  <a:r>
              <a:rPr lang="en-US" altLang="zh-CN" sz="1800" spc="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Bilingually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en-US" altLang="zh-CN" sz="1800" spc="40" dirty="0">
                <a:solidFill>
                  <a:srgbClr val="000000"/>
                </a:solidFill>
                <a:latin typeface="Times New Roman"/>
                <a:ea typeface="Times New Roman"/>
              </a:rPr>
              <a:t>constrained</a:t>
            </a:r>
            <a:r>
              <a:rPr lang="en-US" altLang="zh-CN" sz="180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spc="44" dirty="0">
                <a:solidFill>
                  <a:srgbClr val="000000"/>
                </a:solidFill>
                <a:latin typeface="Times New Roman"/>
                <a:ea typeface="Times New Roman"/>
              </a:rPr>
              <a:t>phrase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embeddings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for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machine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translation.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spc="-1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ACL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 marL="0" hangingPunct="0">
              <a:lnSpc>
                <a:spcPct val="100000"/>
              </a:lnSpc>
            </a:pP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12,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Zhang,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J.;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Zhang,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D.;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and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Hao,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J.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2015.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Local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Translation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Prediction</a:t>
            </a:r>
            <a:r>
              <a:rPr lang="en-US" altLang="zh-CN" sz="1800" spc="64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with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Global</a:t>
            </a:r>
            <a:r>
              <a:rPr lang="en-US" altLang="zh-CN" sz="1800" spc="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Sentence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Representation.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In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Proc.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r>
              <a:rPr lang="en-US" altLang="zh-CN" sz="1800" i="1" spc="-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1800" i="1" dirty="0">
                <a:solidFill>
                  <a:srgbClr val="000000"/>
                </a:solidFill>
                <a:latin typeface="Times New Roman"/>
                <a:ea typeface="Times New Roman"/>
              </a:rPr>
              <a:t>IJCAI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</a:rPr>
              <a:t>.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675"/>
              </a:lnSpc>
            </a:pPr>
            <a:endParaRPr lang="en-US" dirty="0"/>
          </a:p>
          <a:p>
            <a:pPr marL="0" indent="8171433">
              <a:lnSpc>
                <a:spcPct val="100000"/>
              </a:lnSpc>
            </a:pPr>
            <a:r>
              <a:rPr lang="en-US" altLang="zh-CN" sz="1400" spc="-10" dirty="0">
                <a:solidFill>
                  <a:srgbClr val="7D7D7D"/>
                </a:solidFill>
                <a:latin typeface="Arial"/>
                <a:ea typeface="Arial"/>
              </a:rPr>
              <a:t>66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19"/>
          <p:cNvSpPr txBox="1"/>
          <p:nvPr/>
        </p:nvSpPr>
        <p:spPr>
          <a:xfrm>
            <a:off x="3826675" y="2743428"/>
            <a:ext cx="1490649" cy="6855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hangingPunct="0">
              <a:lnSpc>
                <a:spcPct val="98750"/>
              </a:lnSpc>
            </a:pPr>
            <a:r>
              <a:rPr lang="zh-CN" altLang="en-US" sz="4500" b="1" spc="-30" dirty="0">
                <a:solidFill>
                  <a:srgbClr val="BF0000"/>
                </a:solidFill>
                <a:latin typeface="宋体"/>
                <a:ea typeface="宋体"/>
              </a:rPr>
              <a:t>谢谢</a:t>
            </a:r>
            <a:r>
              <a:rPr lang="en-US" altLang="zh-CN" sz="4500" b="1" spc="-15" dirty="0">
                <a:solidFill>
                  <a:srgbClr val="BF0000"/>
                </a:solidFill>
                <a:latin typeface="Times New Roman"/>
                <a:ea typeface="Times New Roman"/>
              </a:rPr>
              <a:t>!</a:t>
            </a:r>
            <a:r>
              <a:rPr lang="en-US" altLang="zh-CN" sz="4500" b="1" dirty="0">
                <a:solidFill>
                  <a:srgbClr val="BF0000"/>
                </a:solidFill>
                <a:latin typeface="Times New Roman"/>
                <a:cs typeface="Times New Roman"/>
              </a:rPr>
              <a:t> </a:t>
            </a:r>
            <a:endParaRPr lang="en-US" altLang="zh-CN" sz="4500" b="1" spc="-5" dirty="0">
              <a:solidFill>
                <a:srgbClr val="BF0000"/>
              </a:solidFill>
              <a:latin typeface="Times New Roman"/>
              <a:ea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9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自动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摘要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2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主题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5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文本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分类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8"/>
          <p:cNvSpPr txBox="1"/>
          <p:nvPr/>
        </p:nvSpPr>
        <p:spPr>
          <a:xfrm>
            <a:off x="1989582" y="326551"/>
            <a:ext cx="5392674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自然语言处理</a:t>
            </a:r>
            <a:r>
              <a:rPr lang="en-US" altLang="zh-CN" sz="4000" b="1" spc="5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问答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聊天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21"/>
          <p:cNvSpPr txBox="1"/>
          <p:nvPr/>
        </p:nvSpPr>
        <p:spPr>
          <a:xfrm>
            <a:off x="1260347" y="326551"/>
            <a:ext cx="6109207" cy="28493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1239012">
              <a:lnSpc>
                <a:spcPct val="100000"/>
              </a:lnSpc>
            </a:pP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研究任务</a:t>
            </a:r>
            <a:r>
              <a:rPr lang="en-US" altLang="zh-CN" sz="4000" b="1" dirty="0">
                <a:solidFill>
                  <a:srgbClr val="000000"/>
                </a:solidFill>
                <a:latin typeface="Times New Roman"/>
                <a:ea typeface="Times New Roman"/>
              </a:rPr>
              <a:t>-</a:t>
            </a: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词法</a:t>
            </a:r>
            <a:r>
              <a:rPr lang="zh-CN" altLang="en-US" sz="4000" b="1" dirty="0">
                <a:solidFill>
                  <a:srgbClr val="000000"/>
                </a:solidFill>
                <a:latin typeface="宋体"/>
                <a:ea typeface="宋体"/>
              </a:rPr>
              <a:t>分析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44"/>
              </a:lnSpc>
            </a:pPr>
            <a:endParaRPr lang="en-US" dirty="0"/>
          </a:p>
          <a:p>
            <a:pPr marL="0" indent="611378">
              <a:lnSpc>
                <a:spcPct val="100000"/>
              </a:lnSpc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从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南京站</a:t>
            </a: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到南理工怎么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走？</a:t>
            </a:r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000"/>
              </a:lnSpc>
            </a:pPr>
            <a:endParaRPr lang="en-US" dirty="0"/>
          </a:p>
          <a:p>
            <a:pPr>
              <a:lnSpc>
                <a:spcPts val="1904"/>
              </a:lnSpc>
            </a:pPr>
            <a:endParaRPr lang="en-US" dirty="0"/>
          </a:p>
          <a:p>
            <a:pPr marL="0">
              <a:lnSpc>
                <a:spcPct val="100000"/>
              </a:lnSpc>
            </a:pP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从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南京站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到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南理工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怎么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走</a:t>
            </a:r>
            <a:r>
              <a:rPr lang="zh-CN" altLang="en-US" sz="3200" spc="-15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？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55775" y="3718397"/>
            <a:ext cx="6232651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从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b="1" dirty="0">
                <a:solidFill>
                  <a:srgbClr val="BF0000"/>
                </a:solidFill>
                <a:latin typeface="宋体"/>
                <a:ea typeface="宋体"/>
              </a:rPr>
              <a:t>南京站</a:t>
            </a:r>
            <a:r>
              <a:rPr lang="zh-CN" altLang="en-US" sz="3200" b="1" dirty="0">
                <a:solidFill>
                  <a:srgbClr val="BF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到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b="1" dirty="0">
                <a:solidFill>
                  <a:srgbClr val="BF0000"/>
                </a:solidFill>
                <a:latin typeface="宋体"/>
                <a:ea typeface="宋体"/>
              </a:rPr>
              <a:t>南理工</a:t>
            </a:r>
            <a:r>
              <a:rPr lang="zh-CN" altLang="en-US" sz="3200" b="1" dirty="0">
                <a:solidFill>
                  <a:srgbClr val="BF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怎么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走</a:t>
            </a:r>
            <a:r>
              <a:rPr lang="zh-CN" altLang="en-US" sz="3200" spc="-30" dirty="0">
                <a:solidFill>
                  <a:srgbClr val="000000"/>
                </a:solidFill>
                <a:latin typeface="宋体"/>
                <a:cs typeface="宋体"/>
              </a:rPr>
              <a:t> </a:t>
            </a:r>
            <a:r>
              <a:rPr lang="zh-CN" altLang="en-US" sz="3200" dirty="0">
                <a:solidFill>
                  <a:srgbClr val="000000"/>
                </a:solidFill>
                <a:latin typeface="宋体"/>
                <a:ea typeface="宋体"/>
              </a:rPr>
              <a:t>？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319527" y="4586696"/>
            <a:ext cx="2993644" cy="48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  <a:tabLst>
                <a:tab pos="1648206" algn="l"/>
              </a:tabLst>
            </a:pPr>
            <a:r>
              <a:rPr lang="zh-CN" altLang="en-US" sz="3200" spc="-5" dirty="0">
                <a:solidFill>
                  <a:srgbClr val="000000"/>
                </a:solidFill>
                <a:latin typeface="宋体"/>
                <a:ea typeface="宋体"/>
              </a:rPr>
              <a:t>地名	</a:t>
            </a:r>
            <a:r>
              <a:rPr lang="zh-CN" altLang="en-US" sz="3200" spc="-20" dirty="0">
                <a:solidFill>
                  <a:srgbClr val="000000"/>
                </a:solidFill>
                <a:latin typeface="宋体"/>
                <a:ea typeface="宋体"/>
              </a:rPr>
              <a:t>机构名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26"/>
          <p:cNvSpPr txBox="1"/>
          <p:nvPr/>
        </p:nvSpPr>
        <p:spPr>
          <a:xfrm>
            <a:off x="3603752" y="329410"/>
            <a:ext cx="2164588" cy="609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zh-CN" altLang="en-US" sz="4000" b="1" spc="-10" dirty="0">
                <a:solidFill>
                  <a:srgbClr val="000000"/>
                </a:solidFill>
                <a:latin typeface="宋体"/>
                <a:ea typeface="宋体"/>
              </a:rPr>
              <a:t>研究</a:t>
            </a:r>
            <a:r>
              <a:rPr lang="zh-CN" altLang="en-US" sz="4000" b="1" spc="-5" dirty="0">
                <a:solidFill>
                  <a:srgbClr val="000000"/>
                </a:solidFill>
                <a:latin typeface="宋体"/>
                <a:ea typeface="宋体"/>
              </a:rPr>
              <a:t>任务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95283" y="6403801"/>
            <a:ext cx="225707" cy="213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>
              <a:lnSpc>
                <a:spcPct val="100000"/>
              </a:lnSpc>
            </a:pPr>
            <a:r>
              <a:rPr lang="en-US" altLang="zh-CN" sz="1400" spc="-15" dirty="0">
                <a:solidFill>
                  <a:srgbClr val="7D7D7D"/>
                </a:solidFill>
                <a:latin typeface="Arial"/>
                <a:ea typeface="Arial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1754</Words>
  <Application>Microsoft Office PowerPoint</Application>
  <PresentationFormat>全屏显示(4:3)</PresentationFormat>
  <Paragraphs>452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3" baseType="lpstr">
      <vt:lpstr>宋体</vt:lpstr>
      <vt:lpstr>Arial</vt:lpstr>
      <vt:lpstr>Calibri</vt:lpstr>
      <vt:lpstr>Cambria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li bobo</cp:lastModifiedBy>
  <cp:revision>13</cp:revision>
  <dcterms:created xsi:type="dcterms:W3CDTF">2011-01-21T15:00:27Z</dcterms:created>
  <dcterms:modified xsi:type="dcterms:W3CDTF">2019-12-24T02:13:50Z</dcterms:modified>
</cp:coreProperties>
</file>

<file path=docProps/thumbnail.jpeg>
</file>